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7" r:id="rId4"/>
    <p:sldId id="268" r:id="rId5"/>
    <p:sldId id="269" r:id="rId6"/>
    <p:sldId id="270" r:id="rId7"/>
    <p:sldId id="271" r:id="rId8"/>
    <p:sldId id="272" r:id="rId9"/>
    <p:sldId id="274" r:id="rId10"/>
    <p:sldId id="275" r:id="rId11"/>
    <p:sldId id="276" r:id="rId12"/>
    <p:sldId id="258" r:id="rId13"/>
    <p:sldId id="259" r:id="rId14"/>
    <p:sldId id="257" r:id="rId15"/>
    <p:sldId id="260" r:id="rId16"/>
    <p:sldId id="261" r:id="rId17"/>
    <p:sldId id="262" r:id="rId18"/>
    <p:sldId id="263" r:id="rId19"/>
    <p:sldId id="264" r:id="rId20"/>
    <p:sldId id="265" r:id="rId21"/>
    <p:sldId id="273"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nl-NL"/>
              <a:t>Klik om stijl te bewerken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5/31/2021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nl-NL"/>
              <a:t>Klik op het pictogram als u een afbeelding wilt toevoegen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nl-NL"/>
              <a:t>Klik om stijl te bewerken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nl-NL"/>
              <a:t>Klik om stijl te bewerken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nl-NL"/>
              <a:t>Klik om stijl te bewerken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nl-NL"/>
              <a:t>Klik om stijl te bewerken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3" name="Date Placeholder 2"/>
          <p:cNvSpPr>
            <a:spLocks noGrp="1"/>
          </p:cNvSpPr>
          <p:nvPr>
            <p:ph type="dt" sz="half" idx="10"/>
          </p:nvPr>
        </p:nvSpPr>
        <p:spPr/>
        <p:txBody>
          <a:bodyPr/>
          <a:lstStyle/>
          <a:p>
            <a:fld id="{48A87A34-81AB-432B-8DAE-1953F412C126}" type="datetimeFigureOut">
              <a:rPr lang="en-US" dirty="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nl-NL"/>
              <a:t>Klik om stijl te bewerken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3" name="Date Placeholder 2"/>
          <p:cNvSpPr>
            <a:spLocks noGrp="1"/>
          </p:cNvSpPr>
          <p:nvPr>
            <p:ph type="dt" sz="half" idx="10"/>
          </p:nvPr>
        </p:nvSpPr>
        <p:spPr/>
        <p:txBody>
          <a:bodyPr/>
          <a:lstStyle/>
          <a:p>
            <a:fld id="{48A87A34-81AB-432B-8DAE-1953F412C126}" type="datetimeFigureOut">
              <a:rPr lang="en-US" dirty="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nl-NL"/>
              <a:t>Klik om stijl te bewerken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48A87A34-81AB-432B-8DAE-1953F412C126}" type="datetimeFigureOut">
              <a:rPr lang="en-US" dirty="0"/>
              <a:t>5/31/2021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nl-NL"/>
              <a:t>Klik om stijl te bewerken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141410" y="3073397"/>
            <a:ext cx="4878391" cy="27178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3073397"/>
            <a:ext cx="4875210" cy="27178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48A87A34-81AB-432B-8DAE-1953F412C126}" type="datetimeFigureOut">
              <a:rPr lang="en-US" dirty="0"/>
              <a:t>5/31/2021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C8E82F-B6D0-4C31-A381-695BA9C77646}"/>
              </a:ext>
            </a:extLst>
          </p:cNvPr>
          <p:cNvSpPr>
            <a:spLocks noGrp="1"/>
          </p:cNvSpPr>
          <p:nvPr>
            <p:ph type="ctrTitle"/>
          </p:nvPr>
        </p:nvSpPr>
        <p:spPr>
          <a:xfrm>
            <a:off x="5291668" y="1215496"/>
            <a:ext cx="5367866" cy="2387600"/>
          </a:xfrm>
        </p:spPr>
        <p:txBody>
          <a:bodyPr>
            <a:normAutofit/>
          </a:bodyPr>
          <a:lstStyle/>
          <a:p>
            <a:r>
              <a:rPr lang="nl-NL" sz="4400"/>
              <a:t>Iot project: self-driving car</a:t>
            </a:r>
          </a:p>
        </p:txBody>
      </p:sp>
      <p:sp>
        <p:nvSpPr>
          <p:cNvPr id="3" name="Ondertitel 2">
            <a:extLst>
              <a:ext uri="{FF2B5EF4-FFF2-40B4-BE49-F238E27FC236}">
                <a16:creationId xmlns:a16="http://schemas.microsoft.com/office/drawing/2014/main" id="{877A10B6-18F6-4E1E-8BD6-8AC74D3A43FC}"/>
              </a:ext>
            </a:extLst>
          </p:cNvPr>
          <p:cNvSpPr>
            <a:spLocks noGrp="1"/>
          </p:cNvSpPr>
          <p:nvPr>
            <p:ph type="subTitle" idx="1"/>
          </p:nvPr>
        </p:nvSpPr>
        <p:spPr>
          <a:xfrm>
            <a:off x="5291667" y="3602038"/>
            <a:ext cx="5376333" cy="1655762"/>
          </a:xfrm>
        </p:spPr>
        <p:txBody>
          <a:bodyPr>
            <a:normAutofit/>
          </a:bodyPr>
          <a:lstStyle/>
          <a:p>
            <a:r>
              <a:rPr lang="nl-NL" sz="1800"/>
              <a:t>Vincent leys</a:t>
            </a:r>
          </a:p>
        </p:txBody>
      </p:sp>
      <p:pic>
        <p:nvPicPr>
          <p:cNvPr id="5" name="Afbeelding 4">
            <a:extLst>
              <a:ext uri="{FF2B5EF4-FFF2-40B4-BE49-F238E27FC236}">
                <a16:creationId xmlns:a16="http://schemas.microsoft.com/office/drawing/2014/main" id="{834AB7FB-6A7B-412F-B15F-3F8445F1E458}"/>
              </a:ext>
            </a:extLst>
          </p:cNvPr>
          <p:cNvPicPr>
            <a:picLocks noChangeAspect="1"/>
          </p:cNvPicPr>
          <p:nvPr/>
        </p:nvPicPr>
        <p:blipFill rotWithShape="1">
          <a:blip r:embed="rId3"/>
          <a:srcRect r="8473"/>
          <a:stretch/>
        </p:blipFill>
        <p:spPr>
          <a:xfrm>
            <a:off x="1225311" y="812800"/>
            <a:ext cx="3531365" cy="497840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 name="Group 9">
            <a:extLst>
              <a:ext uri="{FF2B5EF4-FFF2-40B4-BE49-F238E27FC236}">
                <a16:creationId xmlns:a16="http://schemas.microsoft.com/office/drawing/2014/main" id="{991FDBCC-CEF4-4B54-8508-90670DA1E1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a:extLst>
                <a:ext uri="{FF2B5EF4-FFF2-40B4-BE49-F238E27FC236}">
                  <a16:creationId xmlns:a16="http://schemas.microsoft.com/office/drawing/2014/main" id="{BAE5C55D-F634-4A90-83A9-1C3A8784F0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 name="Freeform 33">
              <a:extLst>
                <a:ext uri="{FF2B5EF4-FFF2-40B4-BE49-F238E27FC236}">
                  <a16:creationId xmlns:a16="http://schemas.microsoft.com/office/drawing/2014/main" id="{A9699A54-FFCB-4BBF-B2AF-029E127615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34">
              <a:extLst>
                <a:ext uri="{FF2B5EF4-FFF2-40B4-BE49-F238E27FC236}">
                  <a16:creationId xmlns:a16="http://schemas.microsoft.com/office/drawing/2014/main" id="{D02B4EE5-0E95-4638-8264-80307580C9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35">
              <a:extLst>
                <a:ext uri="{FF2B5EF4-FFF2-40B4-BE49-F238E27FC236}">
                  <a16:creationId xmlns:a16="http://schemas.microsoft.com/office/drawing/2014/main" id="{2E23494F-0D2C-473D-AFB3-3D2E3DC76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Freeform 36">
              <a:extLst>
                <a:ext uri="{FF2B5EF4-FFF2-40B4-BE49-F238E27FC236}">
                  <a16:creationId xmlns:a16="http://schemas.microsoft.com/office/drawing/2014/main" id="{CD8EC9AE-E0F2-495F-8247-B7B32845C3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37">
              <a:extLst>
                <a:ext uri="{FF2B5EF4-FFF2-40B4-BE49-F238E27FC236}">
                  <a16:creationId xmlns:a16="http://schemas.microsoft.com/office/drawing/2014/main" id="{0BDF6D09-B12A-4B3A-81EB-44E7C6C5B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8">
              <a:extLst>
                <a:ext uri="{FF2B5EF4-FFF2-40B4-BE49-F238E27FC236}">
                  <a16:creationId xmlns:a16="http://schemas.microsoft.com/office/drawing/2014/main" id="{EFB300B0-64FE-4891-9F79-B2E60E2EC2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9">
              <a:extLst>
                <a:ext uri="{FF2B5EF4-FFF2-40B4-BE49-F238E27FC236}">
                  <a16:creationId xmlns:a16="http://schemas.microsoft.com/office/drawing/2014/main" id="{AE781A32-2965-4A89-9EDA-9E65AF2A7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40">
              <a:extLst>
                <a:ext uri="{FF2B5EF4-FFF2-40B4-BE49-F238E27FC236}">
                  <a16:creationId xmlns:a16="http://schemas.microsoft.com/office/drawing/2014/main" id="{D040EF2E-3B91-4C46-8347-1E2495C2E0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41">
              <a:extLst>
                <a:ext uri="{FF2B5EF4-FFF2-40B4-BE49-F238E27FC236}">
                  <a16:creationId xmlns:a16="http://schemas.microsoft.com/office/drawing/2014/main" id="{D677C0FC-FCC5-4EDE-A134-5035DC7F3F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409140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56BEA-F8A4-492A-9D0E-813F69AB99BF}"/>
              </a:ext>
            </a:extLst>
          </p:cNvPr>
          <p:cNvSpPr>
            <a:spLocks noGrp="1"/>
          </p:cNvSpPr>
          <p:nvPr>
            <p:ph type="title"/>
          </p:nvPr>
        </p:nvSpPr>
        <p:spPr/>
        <p:txBody>
          <a:bodyPr/>
          <a:lstStyle/>
          <a:p>
            <a:r>
              <a:rPr lang="nl-NL" dirty="0" err="1"/>
              <a:t>Succession</a:t>
            </a:r>
            <a:endParaRPr lang="nl-NL" dirty="0"/>
          </a:p>
        </p:txBody>
      </p:sp>
      <p:sp>
        <p:nvSpPr>
          <p:cNvPr id="3" name="Tijdelijke aanduiding voor inhoud 2">
            <a:extLst>
              <a:ext uri="{FF2B5EF4-FFF2-40B4-BE49-F238E27FC236}">
                <a16:creationId xmlns:a16="http://schemas.microsoft.com/office/drawing/2014/main" id="{8EA385C5-DB6A-4513-804D-C12F3E7BB925}"/>
              </a:ext>
            </a:extLst>
          </p:cNvPr>
          <p:cNvSpPr>
            <a:spLocks noGrp="1"/>
          </p:cNvSpPr>
          <p:nvPr>
            <p:ph idx="1"/>
          </p:nvPr>
        </p:nvSpPr>
        <p:spPr/>
        <p:txBody>
          <a:bodyPr/>
          <a:lstStyle/>
          <a:p>
            <a:r>
              <a:rPr lang="en-US" dirty="0"/>
              <a:t>Mercedes-Benz wants to put the cars into production after 7 weeks, for this there will be 3 assessments. </a:t>
            </a:r>
          </a:p>
          <a:p>
            <a:r>
              <a:rPr lang="en-US" dirty="0"/>
              <a:t>The car must be in motion within 3 weeks and have basic functionality (follow line). </a:t>
            </a:r>
          </a:p>
          <a:p>
            <a:r>
              <a:rPr lang="en-US" dirty="0"/>
              <a:t>After 5 weeks they want to be sure that the cars has the correct functions</a:t>
            </a:r>
          </a:p>
          <a:p>
            <a:pPr marL="0" indent="0">
              <a:buNone/>
            </a:pPr>
            <a:r>
              <a:rPr lang="nl-NL" dirty="0"/>
              <a:t> </a:t>
            </a:r>
            <a:r>
              <a:rPr lang="en-US" dirty="0"/>
              <a:t>Follow line, Stop and continue at cross line, Signaling</a:t>
            </a:r>
          </a:p>
        </p:txBody>
      </p:sp>
    </p:spTree>
    <p:extLst>
      <p:ext uri="{BB962C8B-B14F-4D97-AF65-F5344CB8AC3E}">
        <p14:creationId xmlns:p14="http://schemas.microsoft.com/office/powerpoint/2010/main" val="393813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78B3F0-F53D-4EB1-9D4F-03B657AE9E46}"/>
              </a:ext>
            </a:extLst>
          </p:cNvPr>
          <p:cNvSpPr>
            <a:spLocks noGrp="1"/>
          </p:cNvSpPr>
          <p:nvPr>
            <p:ph type="title"/>
          </p:nvPr>
        </p:nvSpPr>
        <p:spPr/>
        <p:txBody>
          <a:bodyPr/>
          <a:lstStyle/>
          <a:p>
            <a:r>
              <a:rPr lang="nl-NL" dirty="0" err="1"/>
              <a:t>Succession</a:t>
            </a:r>
            <a:endParaRPr lang="nl-NL" dirty="0"/>
          </a:p>
        </p:txBody>
      </p:sp>
      <p:sp>
        <p:nvSpPr>
          <p:cNvPr id="3" name="Tijdelijke aanduiding voor inhoud 2">
            <a:extLst>
              <a:ext uri="{FF2B5EF4-FFF2-40B4-BE49-F238E27FC236}">
                <a16:creationId xmlns:a16="http://schemas.microsoft.com/office/drawing/2014/main" id="{FEF99D9F-3E73-40CE-AE55-22E95AB70E3F}"/>
              </a:ext>
            </a:extLst>
          </p:cNvPr>
          <p:cNvSpPr>
            <a:spLocks noGrp="1"/>
          </p:cNvSpPr>
          <p:nvPr>
            <p:ph idx="1"/>
          </p:nvPr>
        </p:nvSpPr>
        <p:spPr/>
        <p:txBody>
          <a:bodyPr/>
          <a:lstStyle/>
          <a:p>
            <a:r>
              <a:rPr lang="en-US" dirty="0"/>
              <a:t>After 7 weeks a working prototype will be shown. This prototype will be tested for functionality and speed. The prototype may not contain any separate components, so the use of a breadboard is not allowed. At this point, all documentation must also be provided.</a:t>
            </a:r>
            <a:endParaRPr lang="nl-NL" dirty="0"/>
          </a:p>
        </p:txBody>
      </p:sp>
    </p:spTree>
    <p:extLst>
      <p:ext uri="{BB962C8B-B14F-4D97-AF65-F5344CB8AC3E}">
        <p14:creationId xmlns:p14="http://schemas.microsoft.com/office/powerpoint/2010/main" val="15890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B8E16-80EB-46BE-9F92-185F004854BC}"/>
              </a:ext>
            </a:extLst>
          </p:cNvPr>
          <p:cNvSpPr>
            <a:spLocks noGrp="1"/>
          </p:cNvSpPr>
          <p:nvPr>
            <p:ph type="title"/>
          </p:nvPr>
        </p:nvSpPr>
        <p:spPr/>
        <p:txBody>
          <a:bodyPr>
            <a:normAutofit fontScale="90000"/>
          </a:bodyPr>
          <a:lstStyle/>
          <a:p>
            <a:r>
              <a:rPr lang="nl-NL" dirty="0"/>
              <a:t>Ik heb een kit gekocht ter waarde van 39,99 euro waar ik mijn </a:t>
            </a:r>
            <a:r>
              <a:rPr lang="nl-NL" dirty="0" err="1"/>
              <a:t>arduino</a:t>
            </a:r>
            <a:r>
              <a:rPr lang="nl-NL" dirty="0"/>
              <a:t> </a:t>
            </a:r>
            <a:r>
              <a:rPr lang="nl-NL" dirty="0" err="1"/>
              <a:t>uno</a:t>
            </a:r>
            <a:r>
              <a:rPr lang="nl-NL" dirty="0"/>
              <a:t> op kan aansluiten.</a:t>
            </a:r>
          </a:p>
        </p:txBody>
      </p:sp>
      <p:pic>
        <p:nvPicPr>
          <p:cNvPr id="5" name="Tijdelijke aanduiding voor inhoud 4">
            <a:extLst>
              <a:ext uri="{FF2B5EF4-FFF2-40B4-BE49-F238E27FC236}">
                <a16:creationId xmlns:a16="http://schemas.microsoft.com/office/drawing/2014/main" id="{A3D89D25-DEC5-406A-8557-3D70FA8DBD2F}"/>
              </a:ext>
            </a:extLst>
          </p:cNvPr>
          <p:cNvPicPr>
            <a:picLocks noGrp="1" noChangeAspect="1"/>
          </p:cNvPicPr>
          <p:nvPr>
            <p:ph idx="1"/>
          </p:nvPr>
        </p:nvPicPr>
        <p:blipFill>
          <a:blip r:embed="rId2"/>
          <a:stretch>
            <a:fillRect/>
          </a:stretch>
        </p:blipFill>
        <p:spPr>
          <a:xfrm>
            <a:off x="4310267" y="2249488"/>
            <a:ext cx="3568291" cy="3541712"/>
          </a:xfrm>
        </p:spPr>
      </p:pic>
    </p:spTree>
    <p:extLst>
      <p:ext uri="{BB962C8B-B14F-4D97-AF65-F5344CB8AC3E}">
        <p14:creationId xmlns:p14="http://schemas.microsoft.com/office/powerpoint/2010/main" val="394062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9D199F-0509-488F-9956-7DE94F5D30F5}"/>
              </a:ext>
            </a:extLst>
          </p:cNvPr>
          <p:cNvSpPr>
            <a:spLocks noGrp="1"/>
          </p:cNvSpPr>
          <p:nvPr>
            <p:ph type="title"/>
          </p:nvPr>
        </p:nvSpPr>
        <p:spPr>
          <a:xfrm>
            <a:off x="1141413" y="618518"/>
            <a:ext cx="4685529" cy="1478570"/>
          </a:xfrm>
        </p:spPr>
        <p:txBody>
          <a:bodyPr>
            <a:normAutofit fontScale="90000"/>
          </a:bodyPr>
          <a:lstStyle/>
          <a:p>
            <a:r>
              <a:rPr lang="nl-NL" dirty="0"/>
              <a:t>Bij de kit is er een tutorial bij om het voertuig te monteren.</a:t>
            </a:r>
          </a:p>
        </p:txBody>
      </p:sp>
      <p:sp>
        <p:nvSpPr>
          <p:cNvPr id="51" name="Content Placeholder 50">
            <a:extLst>
              <a:ext uri="{FF2B5EF4-FFF2-40B4-BE49-F238E27FC236}">
                <a16:creationId xmlns:a16="http://schemas.microsoft.com/office/drawing/2014/main" id="{B2AD7553-3B47-4C69-BF0C-65C6771FF540}"/>
              </a:ext>
            </a:extLst>
          </p:cNvPr>
          <p:cNvSpPr>
            <a:spLocks noGrp="1"/>
          </p:cNvSpPr>
          <p:nvPr>
            <p:ph idx="1"/>
          </p:nvPr>
        </p:nvSpPr>
        <p:spPr>
          <a:xfrm>
            <a:off x="1141413" y="2249487"/>
            <a:ext cx="4685530" cy="3541714"/>
          </a:xfrm>
        </p:spPr>
        <p:txBody>
          <a:bodyPr>
            <a:normAutofit/>
          </a:bodyPr>
          <a:lstStyle/>
          <a:p>
            <a:r>
              <a:rPr lang="en-US" sz="2300" dirty="0"/>
              <a:t>https://github.com/Freenove/Freenove_4WD_Car_Kit</a:t>
            </a:r>
          </a:p>
        </p:txBody>
      </p:sp>
      <p:sp>
        <p:nvSpPr>
          <p:cNvPr id="56" name="Rectangle 55">
            <a:extLst>
              <a:ext uri="{FF2B5EF4-FFF2-40B4-BE49-F238E27FC236}">
                <a16:creationId xmlns:a16="http://schemas.microsoft.com/office/drawing/2014/main" id="{F30A76D5-D2C2-49EE-9318-901F39508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fbeelding 9">
            <a:extLst>
              <a:ext uri="{FF2B5EF4-FFF2-40B4-BE49-F238E27FC236}">
                <a16:creationId xmlns:a16="http://schemas.microsoft.com/office/drawing/2014/main" id="{9BE9E6B5-8D54-4338-93F1-7406A5483C0B}"/>
              </a:ext>
            </a:extLst>
          </p:cNvPr>
          <p:cNvPicPr>
            <a:picLocks noChangeAspect="1"/>
          </p:cNvPicPr>
          <p:nvPr/>
        </p:nvPicPr>
        <p:blipFill>
          <a:blip r:embed="rId3"/>
          <a:stretch>
            <a:fillRect/>
          </a:stretch>
        </p:blipFill>
        <p:spPr>
          <a:xfrm>
            <a:off x="6641174" y="321734"/>
            <a:ext cx="1917869" cy="2739814"/>
          </a:xfrm>
          <a:prstGeom prst="rect">
            <a:avLst/>
          </a:prstGeom>
        </p:spPr>
      </p:pic>
      <p:sp useBgFill="1">
        <p:nvSpPr>
          <p:cNvPr id="58" name="Rectangle 57">
            <a:extLst>
              <a:ext uri="{FF2B5EF4-FFF2-40B4-BE49-F238E27FC236}">
                <a16:creationId xmlns:a16="http://schemas.microsoft.com/office/drawing/2014/main" id="{8D3D1BB4-141F-47BF-8854-E25124A46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041"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FC2226AF-C533-4D07-8B21-C9D8BF14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5322" y="0"/>
            <a:ext cx="914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Tijdelijke aanduiding voor inhoud 6">
            <a:extLst>
              <a:ext uri="{FF2B5EF4-FFF2-40B4-BE49-F238E27FC236}">
                <a16:creationId xmlns:a16="http://schemas.microsoft.com/office/drawing/2014/main" id="{6F346BF1-A4C3-4AC5-B767-1FC051E798D5}"/>
              </a:ext>
            </a:extLst>
          </p:cNvPr>
          <p:cNvPicPr>
            <a:picLocks noChangeAspect="1"/>
          </p:cNvPicPr>
          <p:nvPr/>
        </p:nvPicPr>
        <p:blipFill rotWithShape="1">
          <a:blip r:embed="rId4"/>
          <a:srcRect r="-3" b="3973"/>
          <a:stretch/>
        </p:blipFill>
        <p:spPr>
          <a:xfrm>
            <a:off x="9672636" y="321734"/>
            <a:ext cx="2018678" cy="2739814"/>
          </a:xfrm>
          <a:prstGeom prst="rect">
            <a:avLst/>
          </a:prstGeom>
        </p:spPr>
      </p:pic>
      <p:pic>
        <p:nvPicPr>
          <p:cNvPr id="13" name="Afbeelding 12">
            <a:extLst>
              <a:ext uri="{FF2B5EF4-FFF2-40B4-BE49-F238E27FC236}">
                <a16:creationId xmlns:a16="http://schemas.microsoft.com/office/drawing/2014/main" id="{24EBC839-157D-4E19-AF9B-A5D0D014C94F}"/>
              </a:ext>
            </a:extLst>
          </p:cNvPr>
          <p:cNvPicPr>
            <a:picLocks noChangeAspect="1"/>
          </p:cNvPicPr>
          <p:nvPr/>
        </p:nvPicPr>
        <p:blipFill>
          <a:blip r:embed="rId5"/>
          <a:stretch>
            <a:fillRect/>
          </a:stretch>
        </p:blipFill>
        <p:spPr>
          <a:xfrm>
            <a:off x="6630899" y="3796452"/>
            <a:ext cx="1938418" cy="2739814"/>
          </a:xfrm>
          <a:prstGeom prst="rect">
            <a:avLst/>
          </a:prstGeom>
        </p:spPr>
      </p:pic>
      <p:pic>
        <p:nvPicPr>
          <p:cNvPr id="5" name="Tijdelijke aanduiding voor inhoud 4">
            <a:extLst>
              <a:ext uri="{FF2B5EF4-FFF2-40B4-BE49-F238E27FC236}">
                <a16:creationId xmlns:a16="http://schemas.microsoft.com/office/drawing/2014/main" id="{B30C0D8B-D2F1-42B3-90DD-98ECAED663AD}"/>
              </a:ext>
            </a:extLst>
          </p:cNvPr>
          <p:cNvPicPr>
            <a:picLocks noChangeAspect="1"/>
          </p:cNvPicPr>
          <p:nvPr/>
        </p:nvPicPr>
        <p:blipFill rotWithShape="1">
          <a:blip r:embed="rId6"/>
          <a:srcRect l="7386" r="10062" b="4"/>
          <a:stretch/>
        </p:blipFill>
        <p:spPr>
          <a:xfrm>
            <a:off x="9672619" y="3796452"/>
            <a:ext cx="2018712" cy="2739814"/>
          </a:xfrm>
          <a:prstGeom prst="rect">
            <a:avLst/>
          </a:prstGeom>
        </p:spPr>
      </p:pic>
    </p:spTree>
    <p:extLst>
      <p:ext uri="{BB962C8B-B14F-4D97-AF65-F5344CB8AC3E}">
        <p14:creationId xmlns:p14="http://schemas.microsoft.com/office/powerpoint/2010/main" val="1449755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2E2DA-7474-4D16-A76C-638DA907668A}"/>
              </a:ext>
            </a:extLst>
          </p:cNvPr>
          <p:cNvSpPr>
            <a:spLocks noGrp="1"/>
          </p:cNvSpPr>
          <p:nvPr>
            <p:ph type="title"/>
          </p:nvPr>
        </p:nvSpPr>
        <p:spPr>
          <a:xfrm>
            <a:off x="6569957" y="618518"/>
            <a:ext cx="4747088" cy="1478570"/>
          </a:xfrm>
        </p:spPr>
        <p:txBody>
          <a:bodyPr>
            <a:normAutofit/>
          </a:bodyPr>
          <a:lstStyle/>
          <a:p>
            <a:r>
              <a:rPr lang="nl-NL" dirty="0"/>
              <a:t>aansturing</a:t>
            </a:r>
          </a:p>
        </p:txBody>
      </p:sp>
      <p:sp>
        <p:nvSpPr>
          <p:cNvPr id="13"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0BDF57D3-2969-4B38-8746-381ADE209421}"/>
              </a:ext>
            </a:extLst>
          </p:cNvPr>
          <p:cNvPicPr>
            <a:picLocks noChangeAspect="1"/>
          </p:cNvPicPr>
          <p:nvPr/>
        </p:nvPicPr>
        <p:blipFill>
          <a:blip r:embed="rId3"/>
          <a:stretch>
            <a:fillRect/>
          </a:stretch>
        </p:blipFill>
        <p:spPr>
          <a:xfrm>
            <a:off x="1594445" y="1147146"/>
            <a:ext cx="3684669" cy="2201590"/>
          </a:xfrm>
          <a:prstGeom prst="rect">
            <a:avLst/>
          </a:prstGeom>
        </p:spPr>
      </p:pic>
      <p:pic>
        <p:nvPicPr>
          <p:cNvPr id="6" name="Afbeelding 5">
            <a:extLst>
              <a:ext uri="{FF2B5EF4-FFF2-40B4-BE49-F238E27FC236}">
                <a16:creationId xmlns:a16="http://schemas.microsoft.com/office/drawing/2014/main" id="{13CF4357-CCC2-467A-A75B-83A1A610571B}"/>
              </a:ext>
            </a:extLst>
          </p:cNvPr>
          <p:cNvPicPr>
            <a:picLocks noChangeAspect="1"/>
          </p:cNvPicPr>
          <p:nvPr/>
        </p:nvPicPr>
        <p:blipFill>
          <a:blip r:embed="rId4"/>
          <a:stretch>
            <a:fillRect/>
          </a:stretch>
        </p:blipFill>
        <p:spPr>
          <a:xfrm>
            <a:off x="1471073" y="3513327"/>
            <a:ext cx="3931412" cy="2201591"/>
          </a:xfrm>
          <a:prstGeom prst="rect">
            <a:avLst/>
          </a:prstGeom>
        </p:spPr>
      </p:pic>
      <p:sp>
        <p:nvSpPr>
          <p:cNvPr id="10" name="Content Placeholder 9">
            <a:extLst>
              <a:ext uri="{FF2B5EF4-FFF2-40B4-BE49-F238E27FC236}">
                <a16:creationId xmlns:a16="http://schemas.microsoft.com/office/drawing/2014/main" id="{F7C3AD9E-B866-4A0A-8267-A92A955EF088}"/>
              </a:ext>
            </a:extLst>
          </p:cNvPr>
          <p:cNvSpPr>
            <a:spLocks noGrp="1"/>
          </p:cNvSpPr>
          <p:nvPr>
            <p:ph idx="1"/>
          </p:nvPr>
        </p:nvSpPr>
        <p:spPr>
          <a:xfrm>
            <a:off x="6569957" y="2249487"/>
            <a:ext cx="4747087" cy="3541714"/>
          </a:xfrm>
        </p:spPr>
        <p:txBody>
          <a:bodyPr>
            <a:normAutofit/>
          </a:bodyPr>
          <a:lstStyle/>
          <a:p>
            <a:r>
              <a:rPr lang="en-US" dirty="0"/>
              <a:t>De auto word </a:t>
            </a:r>
            <a:r>
              <a:rPr lang="en-US" dirty="0" err="1"/>
              <a:t>bestuurd</a:t>
            </a:r>
            <a:r>
              <a:rPr lang="en-US" dirty="0"/>
              <a:t> </a:t>
            </a:r>
            <a:r>
              <a:rPr lang="en-US" dirty="0" err="1"/>
              <a:t>doormiddel</a:t>
            </a:r>
            <a:r>
              <a:rPr lang="en-US" dirty="0"/>
              <a:t> van </a:t>
            </a:r>
            <a:r>
              <a:rPr lang="en-US" dirty="0" err="1"/>
              <a:t>mijn</a:t>
            </a:r>
            <a:r>
              <a:rPr lang="en-US" dirty="0"/>
              <a:t> Arduino uno </a:t>
            </a:r>
            <a:r>
              <a:rPr lang="en-US" dirty="0" err="1"/>
              <a:t>en</a:t>
            </a:r>
            <a:r>
              <a:rPr lang="en-US" dirty="0"/>
              <a:t> </a:t>
            </a:r>
            <a:r>
              <a:rPr lang="en-US" dirty="0" err="1"/>
              <a:t>een</a:t>
            </a:r>
            <a:r>
              <a:rPr lang="en-US" dirty="0"/>
              <a:t> control bord van </a:t>
            </a:r>
            <a:r>
              <a:rPr lang="en-US" dirty="0" err="1"/>
              <a:t>freenove</a:t>
            </a:r>
            <a:r>
              <a:rPr lang="en-US" dirty="0"/>
              <a:t> die de motors, led strip,… </a:t>
            </a:r>
            <a:r>
              <a:rPr lang="en-US" dirty="0" err="1"/>
              <a:t>aanstuurd</a:t>
            </a:r>
            <a:r>
              <a:rPr lang="en-US" dirty="0"/>
              <a:t>. </a:t>
            </a:r>
          </a:p>
        </p:txBody>
      </p:sp>
    </p:spTree>
    <p:extLst>
      <p:ext uri="{BB962C8B-B14F-4D97-AF65-F5344CB8AC3E}">
        <p14:creationId xmlns:p14="http://schemas.microsoft.com/office/powerpoint/2010/main" val="867621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el 1">
            <a:extLst>
              <a:ext uri="{FF2B5EF4-FFF2-40B4-BE49-F238E27FC236}">
                <a16:creationId xmlns:a16="http://schemas.microsoft.com/office/drawing/2014/main" id="{1BDA7B70-A671-4B33-906F-5F8515CEA4EE}"/>
              </a:ext>
            </a:extLst>
          </p:cNvPr>
          <p:cNvSpPr>
            <a:spLocks noGrp="1"/>
          </p:cNvSpPr>
          <p:nvPr>
            <p:ph type="title"/>
          </p:nvPr>
        </p:nvSpPr>
        <p:spPr>
          <a:xfrm>
            <a:off x="855266" y="618518"/>
            <a:ext cx="2851417" cy="1478570"/>
          </a:xfrm>
        </p:spPr>
        <p:txBody>
          <a:bodyPr>
            <a:normAutofit/>
          </a:bodyPr>
          <a:lstStyle/>
          <a:p>
            <a:r>
              <a:rPr lang="nl-NL" sz="3200">
                <a:solidFill>
                  <a:srgbClr val="FFFFFF"/>
                </a:solidFill>
              </a:rPr>
              <a:t>Code </a:t>
            </a:r>
          </a:p>
        </p:txBody>
      </p:sp>
      <p:sp>
        <p:nvSpPr>
          <p:cNvPr id="9" name="Content Placeholder 8">
            <a:extLst>
              <a:ext uri="{FF2B5EF4-FFF2-40B4-BE49-F238E27FC236}">
                <a16:creationId xmlns:a16="http://schemas.microsoft.com/office/drawing/2014/main" id="{B3C60878-48E5-4B2F-92C3-76BF1695A466}"/>
              </a:ext>
            </a:extLst>
          </p:cNvPr>
          <p:cNvSpPr>
            <a:spLocks noGrp="1"/>
          </p:cNvSpPr>
          <p:nvPr>
            <p:ph idx="1"/>
          </p:nvPr>
        </p:nvSpPr>
        <p:spPr>
          <a:xfrm>
            <a:off x="844620" y="2249487"/>
            <a:ext cx="2862444" cy="3957302"/>
          </a:xfrm>
        </p:spPr>
        <p:txBody>
          <a:bodyPr>
            <a:normAutofit/>
          </a:bodyPr>
          <a:lstStyle/>
          <a:p>
            <a:r>
              <a:rPr lang="en-US" sz="2000" dirty="0">
                <a:solidFill>
                  <a:srgbClr val="FFFFFF"/>
                </a:solidFill>
              </a:rPr>
              <a:t>Define </a:t>
            </a:r>
            <a:r>
              <a:rPr lang="en-US" sz="2000" dirty="0" err="1">
                <a:solidFill>
                  <a:srgbClr val="FFFFFF"/>
                </a:solidFill>
              </a:rPr>
              <a:t>eerst</a:t>
            </a:r>
            <a:r>
              <a:rPr lang="en-US" sz="2000" dirty="0">
                <a:solidFill>
                  <a:srgbClr val="FFFFFF"/>
                </a:solidFill>
              </a:rPr>
              <a:t> alle </a:t>
            </a:r>
            <a:r>
              <a:rPr lang="en-US" sz="2000" dirty="0" err="1">
                <a:solidFill>
                  <a:srgbClr val="FFFFFF"/>
                </a:solidFill>
              </a:rPr>
              <a:t>componenten</a:t>
            </a:r>
            <a:r>
              <a:rPr lang="en-US" sz="2000" dirty="0">
                <a:solidFill>
                  <a:srgbClr val="FFFFFF"/>
                </a:solidFill>
              </a:rPr>
              <a:t> + speed van de motors.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Tijdelijke aanduiding voor inhoud 4">
            <a:extLst>
              <a:ext uri="{FF2B5EF4-FFF2-40B4-BE49-F238E27FC236}">
                <a16:creationId xmlns:a16="http://schemas.microsoft.com/office/drawing/2014/main" id="{0A9A78CD-A23E-4E94-926B-C437D9589F8D}"/>
              </a:ext>
            </a:extLst>
          </p:cNvPr>
          <p:cNvPicPr>
            <a:picLocks noChangeAspect="1"/>
          </p:cNvPicPr>
          <p:nvPr/>
        </p:nvPicPr>
        <p:blipFill>
          <a:blip r:embed="rId3"/>
          <a:stretch>
            <a:fillRect/>
          </a:stretch>
        </p:blipFill>
        <p:spPr>
          <a:xfrm>
            <a:off x="5049833" y="643467"/>
            <a:ext cx="6167935" cy="5566562"/>
          </a:xfrm>
          <a:prstGeom prst="rect">
            <a:avLst/>
          </a:prstGeom>
        </p:spPr>
      </p:pic>
    </p:spTree>
    <p:extLst>
      <p:ext uri="{BB962C8B-B14F-4D97-AF65-F5344CB8AC3E}">
        <p14:creationId xmlns:p14="http://schemas.microsoft.com/office/powerpoint/2010/main" val="143605902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B8A718B-7678-44FF-AFF0-9248BDD92253}"/>
              </a:ext>
            </a:extLst>
          </p:cNvPr>
          <p:cNvSpPr>
            <a:spLocks noGrp="1"/>
          </p:cNvSpPr>
          <p:nvPr>
            <p:ph type="title"/>
          </p:nvPr>
        </p:nvSpPr>
        <p:spPr>
          <a:xfrm>
            <a:off x="855266" y="618518"/>
            <a:ext cx="2851417" cy="1478570"/>
          </a:xfrm>
        </p:spPr>
        <p:txBody>
          <a:bodyPr>
            <a:normAutofit/>
          </a:bodyPr>
          <a:lstStyle/>
          <a:p>
            <a:r>
              <a:rPr lang="nl-NL" sz="3200">
                <a:solidFill>
                  <a:srgbClr val="FFFFFF"/>
                </a:solidFill>
              </a:rPr>
              <a:t>Code </a:t>
            </a:r>
          </a:p>
        </p:txBody>
      </p:sp>
      <p:sp>
        <p:nvSpPr>
          <p:cNvPr id="9" name="Content Placeholder 8">
            <a:extLst>
              <a:ext uri="{FF2B5EF4-FFF2-40B4-BE49-F238E27FC236}">
                <a16:creationId xmlns:a16="http://schemas.microsoft.com/office/drawing/2014/main" id="{5A0CF3CB-EFAD-4C54-8488-911DBF88A92E}"/>
              </a:ext>
            </a:extLst>
          </p:cNvPr>
          <p:cNvSpPr>
            <a:spLocks noGrp="1"/>
          </p:cNvSpPr>
          <p:nvPr>
            <p:ph idx="1"/>
          </p:nvPr>
        </p:nvSpPr>
        <p:spPr>
          <a:xfrm>
            <a:off x="844620" y="2249487"/>
            <a:ext cx="2862444" cy="3957302"/>
          </a:xfrm>
        </p:spPr>
        <p:txBody>
          <a:bodyPr>
            <a:normAutofit/>
          </a:bodyPr>
          <a:lstStyle/>
          <a:p>
            <a:r>
              <a:rPr lang="en-US" sz="1800" dirty="0">
                <a:solidFill>
                  <a:srgbClr val="FFFFFF"/>
                </a:solidFill>
              </a:rPr>
              <a:t>Void setup + void loop</a:t>
            </a:r>
          </a:p>
          <a:p>
            <a:r>
              <a:rPr lang="en-US" sz="1800" dirty="0" err="1">
                <a:solidFill>
                  <a:srgbClr val="FFFFFF"/>
                </a:solidFill>
              </a:rPr>
              <a:t>Ik</a:t>
            </a:r>
            <a:r>
              <a:rPr lang="en-US" sz="1800" dirty="0">
                <a:solidFill>
                  <a:srgbClr val="FFFFFF"/>
                </a:solidFill>
              </a:rPr>
              <a:t> </a:t>
            </a:r>
            <a:r>
              <a:rPr lang="en-US" sz="1800" dirty="0" err="1">
                <a:solidFill>
                  <a:srgbClr val="FFFFFF"/>
                </a:solidFill>
              </a:rPr>
              <a:t>maak</a:t>
            </a:r>
            <a:r>
              <a:rPr lang="en-US" sz="1800" dirty="0">
                <a:solidFill>
                  <a:srgbClr val="FFFFFF"/>
                </a:solidFill>
              </a:rPr>
              <a:t> </a:t>
            </a:r>
            <a:r>
              <a:rPr lang="en-US" sz="1800" dirty="0" err="1">
                <a:solidFill>
                  <a:srgbClr val="FFFFFF"/>
                </a:solidFill>
              </a:rPr>
              <a:t>gebruik</a:t>
            </a:r>
            <a:r>
              <a:rPr lang="en-US" sz="1800" dirty="0">
                <a:solidFill>
                  <a:srgbClr val="FFFFFF"/>
                </a:solidFill>
              </a:rPr>
              <a:t> van switch case in </a:t>
            </a:r>
            <a:r>
              <a:rPr lang="en-US" sz="1800" dirty="0" err="1">
                <a:solidFill>
                  <a:srgbClr val="FFFFFF"/>
                </a:solidFill>
              </a:rPr>
              <a:t>mijn</a:t>
            </a:r>
            <a:r>
              <a:rPr lang="en-US" sz="1800" dirty="0">
                <a:solidFill>
                  <a:srgbClr val="FFFFFF"/>
                </a:solidFill>
              </a:rPr>
              <a:t> void loop</a:t>
            </a:r>
          </a:p>
        </p:txBody>
      </p:sp>
      <p:grpSp>
        <p:nvGrpSpPr>
          <p:cNvPr id="60" name="Group 5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Afbeelding 3">
            <a:extLst>
              <a:ext uri="{FF2B5EF4-FFF2-40B4-BE49-F238E27FC236}">
                <a16:creationId xmlns:a16="http://schemas.microsoft.com/office/drawing/2014/main" id="{EAA34E88-FDEA-4F3A-BDF5-A0610844487F}"/>
              </a:ext>
            </a:extLst>
          </p:cNvPr>
          <p:cNvPicPr>
            <a:picLocks noChangeAspect="1"/>
          </p:cNvPicPr>
          <p:nvPr/>
        </p:nvPicPr>
        <p:blipFill>
          <a:blip r:embed="rId3"/>
          <a:stretch>
            <a:fillRect/>
          </a:stretch>
        </p:blipFill>
        <p:spPr>
          <a:xfrm>
            <a:off x="5733221" y="643467"/>
            <a:ext cx="4801159" cy="5566562"/>
          </a:xfrm>
          <a:prstGeom prst="rect">
            <a:avLst/>
          </a:prstGeom>
        </p:spPr>
      </p:pic>
    </p:spTree>
    <p:extLst>
      <p:ext uri="{BB962C8B-B14F-4D97-AF65-F5344CB8AC3E}">
        <p14:creationId xmlns:p14="http://schemas.microsoft.com/office/powerpoint/2010/main" val="34912134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el 1">
            <a:extLst>
              <a:ext uri="{FF2B5EF4-FFF2-40B4-BE49-F238E27FC236}">
                <a16:creationId xmlns:a16="http://schemas.microsoft.com/office/drawing/2014/main" id="{BA5B57D6-DB8C-4C00-B50D-25925BB8A3E2}"/>
              </a:ext>
            </a:extLst>
          </p:cNvPr>
          <p:cNvSpPr>
            <a:spLocks noGrp="1"/>
          </p:cNvSpPr>
          <p:nvPr>
            <p:ph type="title"/>
          </p:nvPr>
        </p:nvSpPr>
        <p:spPr>
          <a:xfrm>
            <a:off x="1141413" y="618518"/>
            <a:ext cx="4459286" cy="1478570"/>
          </a:xfrm>
        </p:spPr>
        <p:txBody>
          <a:bodyPr>
            <a:normAutofit/>
          </a:bodyPr>
          <a:lstStyle/>
          <a:p>
            <a:r>
              <a:rPr lang="nl-NL" sz="3200" dirty="0"/>
              <a:t>code</a:t>
            </a:r>
          </a:p>
        </p:txBody>
      </p:sp>
      <p:sp>
        <p:nvSpPr>
          <p:cNvPr id="9" name="Content Placeholder 8">
            <a:extLst>
              <a:ext uri="{FF2B5EF4-FFF2-40B4-BE49-F238E27FC236}">
                <a16:creationId xmlns:a16="http://schemas.microsoft.com/office/drawing/2014/main" id="{0F9F8CB0-0CF6-4FE3-B01D-4197991440E6}"/>
              </a:ext>
            </a:extLst>
          </p:cNvPr>
          <p:cNvSpPr>
            <a:spLocks noGrp="1"/>
          </p:cNvSpPr>
          <p:nvPr>
            <p:ph idx="1"/>
          </p:nvPr>
        </p:nvSpPr>
        <p:spPr>
          <a:xfrm>
            <a:off x="1141412" y="2249487"/>
            <a:ext cx="4459287" cy="3965046"/>
          </a:xfrm>
        </p:spPr>
        <p:txBody>
          <a:bodyPr>
            <a:normAutofit/>
          </a:bodyPr>
          <a:lstStyle/>
          <a:p>
            <a:r>
              <a:rPr lang="en-US" sz="2000" dirty="0"/>
              <a:t>Battery voltage check</a:t>
            </a:r>
          </a:p>
          <a:p>
            <a:r>
              <a:rPr lang="en-US" sz="2000" dirty="0"/>
              <a:t>Tracking sensor </a:t>
            </a:r>
          </a:p>
          <a:p>
            <a:r>
              <a:rPr lang="en-US" sz="2000" dirty="0"/>
              <a:t>Defining motor pins</a:t>
            </a:r>
          </a:p>
        </p:txBody>
      </p:sp>
      <p:pic>
        <p:nvPicPr>
          <p:cNvPr id="5" name="Tijdelijke aanduiding voor inhoud 4">
            <a:extLst>
              <a:ext uri="{FF2B5EF4-FFF2-40B4-BE49-F238E27FC236}">
                <a16:creationId xmlns:a16="http://schemas.microsoft.com/office/drawing/2014/main" id="{D6D7CB9E-39A6-41E4-A57F-DA024BC127AE}"/>
              </a:ext>
            </a:extLst>
          </p:cNvPr>
          <p:cNvPicPr>
            <a:picLocks noChangeAspect="1"/>
          </p:cNvPicPr>
          <p:nvPr/>
        </p:nvPicPr>
        <p:blipFill>
          <a:blip r:embed="rId4"/>
          <a:stretch>
            <a:fillRect/>
          </a:stretch>
        </p:blipFill>
        <p:spPr>
          <a:xfrm>
            <a:off x="1201739" y="3715628"/>
            <a:ext cx="8156702" cy="297719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807045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A0D0B20-9183-45C2-8CAF-E2CF62BF173B}"/>
              </a:ext>
            </a:extLst>
          </p:cNvPr>
          <p:cNvSpPr>
            <a:spLocks noGrp="1"/>
          </p:cNvSpPr>
          <p:nvPr>
            <p:ph type="title"/>
          </p:nvPr>
        </p:nvSpPr>
        <p:spPr>
          <a:xfrm>
            <a:off x="855266" y="618518"/>
            <a:ext cx="2851417" cy="1478570"/>
          </a:xfrm>
        </p:spPr>
        <p:txBody>
          <a:bodyPr>
            <a:normAutofit/>
          </a:bodyPr>
          <a:lstStyle/>
          <a:p>
            <a:r>
              <a:rPr lang="nl-NL" sz="3200">
                <a:solidFill>
                  <a:srgbClr val="FFFFFF"/>
                </a:solidFill>
              </a:rPr>
              <a:t>code</a:t>
            </a:r>
          </a:p>
        </p:txBody>
      </p:sp>
      <p:sp>
        <p:nvSpPr>
          <p:cNvPr id="9" name="Content Placeholder 8">
            <a:extLst>
              <a:ext uri="{FF2B5EF4-FFF2-40B4-BE49-F238E27FC236}">
                <a16:creationId xmlns:a16="http://schemas.microsoft.com/office/drawing/2014/main" id="{3AFE33C7-FC35-45BD-A371-07E1E08D33DD}"/>
              </a:ext>
            </a:extLst>
          </p:cNvPr>
          <p:cNvSpPr>
            <a:spLocks noGrp="1"/>
          </p:cNvSpPr>
          <p:nvPr>
            <p:ph idx="1"/>
          </p:nvPr>
        </p:nvSpPr>
        <p:spPr>
          <a:xfrm>
            <a:off x="844620" y="2249487"/>
            <a:ext cx="2862444" cy="3957302"/>
          </a:xfrm>
        </p:spPr>
        <p:txBody>
          <a:bodyPr>
            <a:normAutofit/>
          </a:bodyPr>
          <a:lstStyle/>
          <a:p>
            <a:r>
              <a:rPr lang="en-US" dirty="0">
                <a:solidFill>
                  <a:srgbClr val="FFFFFF"/>
                </a:solidFill>
              </a:rPr>
              <a:t>Motor speed </a:t>
            </a:r>
            <a:r>
              <a:rPr lang="en-US" dirty="0" err="1">
                <a:solidFill>
                  <a:srgbClr val="FFFFFF"/>
                </a:solidFill>
              </a:rPr>
              <a:t>en</a:t>
            </a:r>
            <a:r>
              <a:rPr lang="en-US" dirty="0">
                <a:solidFill>
                  <a:srgbClr val="FFFFFF"/>
                </a:solidFill>
              </a:rPr>
              <a:t> directions </a:t>
            </a:r>
            <a:r>
              <a:rPr lang="en-US" dirty="0" err="1">
                <a:solidFill>
                  <a:srgbClr val="FFFFFF"/>
                </a:solidFill>
              </a:rPr>
              <a:t>aanwijzen</a:t>
            </a:r>
            <a:endParaRPr lang="en-US" dirty="0">
              <a:solidFill>
                <a:srgbClr val="FFFFFF"/>
              </a:solidFill>
            </a:endParaRPr>
          </a:p>
          <a:p>
            <a:r>
              <a:rPr lang="en-US" dirty="0">
                <a:solidFill>
                  <a:srgbClr val="FFFFFF"/>
                </a:solidFill>
              </a:rPr>
              <a:t>Battery check</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Tijdelijke aanduiding voor inhoud 4">
            <a:extLst>
              <a:ext uri="{FF2B5EF4-FFF2-40B4-BE49-F238E27FC236}">
                <a16:creationId xmlns:a16="http://schemas.microsoft.com/office/drawing/2014/main" id="{85BA58BF-7DE5-4877-8C54-19694FA28CDE}"/>
              </a:ext>
            </a:extLst>
          </p:cNvPr>
          <p:cNvPicPr>
            <a:picLocks noChangeAspect="1"/>
          </p:cNvPicPr>
          <p:nvPr/>
        </p:nvPicPr>
        <p:blipFill>
          <a:blip r:embed="rId3"/>
          <a:stretch>
            <a:fillRect/>
          </a:stretch>
        </p:blipFill>
        <p:spPr>
          <a:xfrm>
            <a:off x="5390535" y="643467"/>
            <a:ext cx="5486531" cy="5566562"/>
          </a:xfrm>
          <a:prstGeom prst="rect">
            <a:avLst/>
          </a:prstGeom>
        </p:spPr>
      </p:pic>
    </p:spTree>
    <p:extLst>
      <p:ext uri="{BB962C8B-B14F-4D97-AF65-F5344CB8AC3E}">
        <p14:creationId xmlns:p14="http://schemas.microsoft.com/office/powerpoint/2010/main" val="327570298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F086D084-8927-437B-8623-FFBF1831F4AA}"/>
              </a:ext>
            </a:extLst>
          </p:cNvPr>
          <p:cNvSpPr>
            <a:spLocks noGrp="1"/>
          </p:cNvSpPr>
          <p:nvPr>
            <p:ph type="title"/>
          </p:nvPr>
        </p:nvSpPr>
        <p:spPr>
          <a:xfrm>
            <a:off x="855266" y="618518"/>
            <a:ext cx="2851417" cy="1478570"/>
          </a:xfrm>
        </p:spPr>
        <p:txBody>
          <a:bodyPr>
            <a:normAutofit/>
          </a:bodyPr>
          <a:lstStyle/>
          <a:p>
            <a:r>
              <a:rPr lang="nl-NL" sz="3200">
                <a:solidFill>
                  <a:srgbClr val="FFFFFF"/>
                </a:solidFill>
              </a:rPr>
              <a:t>code</a:t>
            </a:r>
          </a:p>
        </p:txBody>
      </p:sp>
      <p:sp>
        <p:nvSpPr>
          <p:cNvPr id="9" name="Content Placeholder 8">
            <a:extLst>
              <a:ext uri="{FF2B5EF4-FFF2-40B4-BE49-F238E27FC236}">
                <a16:creationId xmlns:a16="http://schemas.microsoft.com/office/drawing/2014/main" id="{B875DE22-8085-4FD7-B9D2-C02E3723F107}"/>
              </a:ext>
            </a:extLst>
          </p:cNvPr>
          <p:cNvSpPr>
            <a:spLocks noGrp="1"/>
          </p:cNvSpPr>
          <p:nvPr>
            <p:ph idx="1"/>
          </p:nvPr>
        </p:nvSpPr>
        <p:spPr>
          <a:xfrm>
            <a:off x="844620" y="2249487"/>
            <a:ext cx="2862444" cy="3957302"/>
          </a:xfrm>
        </p:spPr>
        <p:txBody>
          <a:bodyPr>
            <a:normAutofit/>
          </a:bodyPr>
          <a:lstStyle/>
          <a:p>
            <a:r>
              <a:rPr lang="en-US" sz="2000" dirty="0">
                <a:solidFill>
                  <a:srgbClr val="FFFFFF"/>
                </a:solidFill>
              </a:rPr>
              <a:t>Laat </a:t>
            </a:r>
            <a:r>
              <a:rPr lang="en-US" sz="2000" dirty="0" err="1">
                <a:solidFill>
                  <a:srgbClr val="FFFFFF"/>
                </a:solidFill>
              </a:rPr>
              <a:t>een</a:t>
            </a:r>
            <a:r>
              <a:rPr lang="en-US" sz="2000" dirty="0">
                <a:solidFill>
                  <a:srgbClr val="FFFFFF"/>
                </a:solidFill>
              </a:rPr>
              <a:t> buzzer </a:t>
            </a:r>
            <a:r>
              <a:rPr lang="en-US" sz="2000" dirty="0" err="1">
                <a:solidFill>
                  <a:srgbClr val="FFFFFF"/>
                </a:solidFill>
              </a:rPr>
              <a:t>afgaan</a:t>
            </a:r>
            <a:r>
              <a:rPr lang="en-US" sz="2000" dirty="0">
                <a:solidFill>
                  <a:srgbClr val="FFFFFF"/>
                </a:solidFill>
              </a:rPr>
              <a:t> </a:t>
            </a:r>
            <a:r>
              <a:rPr lang="en-US" sz="2000" dirty="0" err="1">
                <a:solidFill>
                  <a:srgbClr val="FFFFFF"/>
                </a:solidFill>
              </a:rPr>
              <a:t>als</a:t>
            </a:r>
            <a:r>
              <a:rPr lang="en-US" sz="2000" dirty="0">
                <a:solidFill>
                  <a:srgbClr val="FFFFFF"/>
                </a:solidFill>
              </a:rPr>
              <a:t> de battery </a:t>
            </a:r>
            <a:r>
              <a:rPr lang="en-US" sz="2000" dirty="0" err="1">
                <a:solidFill>
                  <a:srgbClr val="FFFFFF"/>
                </a:solidFill>
              </a:rPr>
              <a:t>een</a:t>
            </a:r>
            <a:r>
              <a:rPr lang="en-US" sz="2000" dirty="0">
                <a:solidFill>
                  <a:srgbClr val="FFFFFF"/>
                </a:solidFill>
              </a:rPr>
              <a:t> </a:t>
            </a:r>
            <a:r>
              <a:rPr lang="en-US" sz="2000" dirty="0" err="1">
                <a:solidFill>
                  <a:srgbClr val="FFFFFF"/>
                </a:solidFill>
              </a:rPr>
              <a:t>te</a:t>
            </a:r>
            <a:r>
              <a:rPr lang="en-US" sz="2000" dirty="0">
                <a:solidFill>
                  <a:srgbClr val="FFFFFF"/>
                </a:solidFill>
              </a:rPr>
              <a:t> </a:t>
            </a:r>
            <a:r>
              <a:rPr lang="en-US" sz="2000" dirty="0" err="1">
                <a:solidFill>
                  <a:srgbClr val="FFFFFF"/>
                </a:solidFill>
              </a:rPr>
              <a:t>lage</a:t>
            </a:r>
            <a:r>
              <a:rPr lang="en-US" sz="2000" dirty="0">
                <a:solidFill>
                  <a:srgbClr val="FFFFFF"/>
                </a:solidFill>
              </a:rPr>
              <a:t> </a:t>
            </a:r>
            <a:r>
              <a:rPr lang="en-US" sz="2000" dirty="0" err="1">
                <a:solidFill>
                  <a:srgbClr val="FFFFFF"/>
                </a:solidFill>
              </a:rPr>
              <a:t>waarde</a:t>
            </a:r>
            <a:r>
              <a:rPr lang="en-US" sz="2000" dirty="0">
                <a:solidFill>
                  <a:srgbClr val="FFFFFF"/>
                </a:solidFill>
              </a:rPr>
              <a:t> </a:t>
            </a:r>
            <a:r>
              <a:rPr lang="en-US" sz="2000" dirty="0" err="1">
                <a:solidFill>
                  <a:srgbClr val="FFFFFF"/>
                </a:solidFill>
              </a:rPr>
              <a:t>heeft</a:t>
            </a:r>
            <a:endParaRPr lang="en-US" sz="2000" dirty="0">
              <a:solidFill>
                <a:srgbClr val="FFFFFF"/>
              </a:solidFill>
            </a:endParaRPr>
          </a:p>
        </p:txBody>
      </p:sp>
      <p:grpSp>
        <p:nvGrpSpPr>
          <p:cNvPr id="60" name="Group 5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Afbeelding 5">
            <a:extLst>
              <a:ext uri="{FF2B5EF4-FFF2-40B4-BE49-F238E27FC236}">
                <a16:creationId xmlns:a16="http://schemas.microsoft.com/office/drawing/2014/main" id="{7D84545F-B533-48BC-8284-9A3FD121D300}"/>
              </a:ext>
            </a:extLst>
          </p:cNvPr>
          <p:cNvPicPr>
            <a:picLocks noChangeAspect="1"/>
          </p:cNvPicPr>
          <p:nvPr/>
        </p:nvPicPr>
        <p:blipFill>
          <a:blip r:embed="rId3"/>
          <a:stretch>
            <a:fillRect/>
          </a:stretch>
        </p:blipFill>
        <p:spPr>
          <a:xfrm>
            <a:off x="5768011" y="643467"/>
            <a:ext cx="4731579" cy="5566562"/>
          </a:xfrm>
          <a:prstGeom prst="rect">
            <a:avLst/>
          </a:prstGeom>
        </p:spPr>
      </p:pic>
    </p:spTree>
    <p:extLst>
      <p:ext uri="{BB962C8B-B14F-4D97-AF65-F5344CB8AC3E}">
        <p14:creationId xmlns:p14="http://schemas.microsoft.com/office/powerpoint/2010/main" val="331534318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6DB45-1279-454E-AEC6-BECFC109D170}"/>
              </a:ext>
            </a:extLst>
          </p:cNvPr>
          <p:cNvSpPr>
            <a:spLocks noGrp="1"/>
          </p:cNvSpPr>
          <p:nvPr>
            <p:ph type="title"/>
          </p:nvPr>
        </p:nvSpPr>
        <p:spPr/>
        <p:txBody>
          <a:bodyPr/>
          <a:lstStyle/>
          <a:p>
            <a:r>
              <a:rPr lang="nl-NL" dirty="0" err="1"/>
              <a:t>description</a:t>
            </a:r>
            <a:endParaRPr lang="nl-NL" dirty="0"/>
          </a:p>
        </p:txBody>
      </p:sp>
      <p:sp>
        <p:nvSpPr>
          <p:cNvPr id="3" name="Tijdelijke aanduiding voor inhoud 2">
            <a:extLst>
              <a:ext uri="{FF2B5EF4-FFF2-40B4-BE49-F238E27FC236}">
                <a16:creationId xmlns:a16="http://schemas.microsoft.com/office/drawing/2014/main" id="{B792655A-D889-40B2-B528-E52105DDEB29}"/>
              </a:ext>
            </a:extLst>
          </p:cNvPr>
          <p:cNvSpPr>
            <a:spLocks noGrp="1"/>
          </p:cNvSpPr>
          <p:nvPr>
            <p:ph idx="1"/>
          </p:nvPr>
        </p:nvSpPr>
        <p:spPr/>
        <p:txBody>
          <a:bodyPr>
            <a:normAutofit fontScale="85000" lnSpcReduction="10000"/>
          </a:bodyPr>
          <a:lstStyle/>
          <a:p>
            <a:r>
              <a:rPr lang="en-US" dirty="0"/>
              <a:t>Mercedes </a:t>
            </a:r>
            <a:r>
              <a:rPr lang="en-US" dirty="0" err="1"/>
              <a:t>benz</a:t>
            </a:r>
            <a:r>
              <a:rPr lang="en-US" dirty="0"/>
              <a:t> wants to automate its museum in Stuttgart. For this they want a system that ensures that a visitor can take a seat in a self-driving car. The visitor can sit in one of these carts at the beginning of the tour and will do the entire tour of the museum. At the end of the tour, the visitor disembarks. Afterwards, the car continues to the start of the tour so that a new visitor can board. The route that the cars must follow is recorded with a white tape on the floor, this makes it possible to adjust the tour as new pieces are added. added. A white cross line will be placed on the route with each piece, so the cart knows that a museum piece is on display there and that it has to stop for a while. If the driver wants to continue, he will be able to press a push button in the cart after which the cart will continue to the next item. To avoid congestion, the cart will automatically continue driving after 5 minutes.</a:t>
            </a:r>
            <a:endParaRPr lang="nl-NL" dirty="0"/>
          </a:p>
        </p:txBody>
      </p:sp>
    </p:spTree>
    <p:extLst>
      <p:ext uri="{BB962C8B-B14F-4D97-AF65-F5344CB8AC3E}">
        <p14:creationId xmlns:p14="http://schemas.microsoft.com/office/powerpoint/2010/main" val="242754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C4C06F36-9F1F-443A-A9BA-031CDC0CF97C}"/>
              </a:ext>
            </a:extLst>
          </p:cNvPr>
          <p:cNvSpPr>
            <a:spLocks noGrp="1"/>
          </p:cNvSpPr>
          <p:nvPr>
            <p:ph type="title"/>
          </p:nvPr>
        </p:nvSpPr>
        <p:spPr>
          <a:xfrm>
            <a:off x="855266" y="618518"/>
            <a:ext cx="2851417" cy="1478570"/>
          </a:xfrm>
        </p:spPr>
        <p:txBody>
          <a:bodyPr>
            <a:normAutofit/>
          </a:bodyPr>
          <a:lstStyle/>
          <a:p>
            <a:r>
              <a:rPr lang="nl-NL" sz="3200">
                <a:solidFill>
                  <a:srgbClr val="FFFFFF"/>
                </a:solidFill>
              </a:rPr>
              <a:t>code</a:t>
            </a:r>
          </a:p>
        </p:txBody>
      </p:sp>
      <p:sp>
        <p:nvSpPr>
          <p:cNvPr id="9" name="Content Placeholder 8">
            <a:extLst>
              <a:ext uri="{FF2B5EF4-FFF2-40B4-BE49-F238E27FC236}">
                <a16:creationId xmlns:a16="http://schemas.microsoft.com/office/drawing/2014/main" id="{E02FB40E-0EB4-4A71-A7DB-25D21455172F}"/>
              </a:ext>
            </a:extLst>
          </p:cNvPr>
          <p:cNvSpPr>
            <a:spLocks noGrp="1"/>
          </p:cNvSpPr>
          <p:nvPr>
            <p:ph idx="1"/>
          </p:nvPr>
        </p:nvSpPr>
        <p:spPr>
          <a:xfrm>
            <a:off x="844620" y="2249487"/>
            <a:ext cx="2862444" cy="3957302"/>
          </a:xfrm>
        </p:spPr>
        <p:txBody>
          <a:bodyPr>
            <a:normAutofit/>
          </a:bodyPr>
          <a:lstStyle/>
          <a:p>
            <a:r>
              <a:rPr lang="en-US" sz="1800" dirty="0" err="1">
                <a:solidFill>
                  <a:srgbClr val="FFFFFF"/>
                </a:solidFill>
              </a:rPr>
              <a:t>Toewijzing</a:t>
            </a:r>
            <a:r>
              <a:rPr lang="en-US" sz="1800" dirty="0">
                <a:solidFill>
                  <a:srgbClr val="FFFFFF"/>
                </a:solidFill>
              </a:rPr>
              <a:t> van de </a:t>
            </a:r>
            <a:r>
              <a:rPr lang="en-US" sz="1800" dirty="0" err="1">
                <a:solidFill>
                  <a:srgbClr val="FFFFFF"/>
                </a:solidFill>
              </a:rPr>
              <a:t>leds</a:t>
            </a:r>
            <a:endParaRPr lang="en-US" sz="1800" dirty="0">
              <a:solidFill>
                <a:srgbClr val="FFFFFF"/>
              </a:solidFill>
            </a:endParaRPr>
          </a:p>
          <a:p>
            <a:r>
              <a:rPr lang="en-US" sz="1800" dirty="0">
                <a:solidFill>
                  <a:srgbClr val="FFFFFF"/>
                </a:solidFill>
              </a:rPr>
              <a:t>Groen led </a:t>
            </a:r>
            <a:r>
              <a:rPr lang="en-US" sz="1800" dirty="0" err="1">
                <a:solidFill>
                  <a:srgbClr val="FFFFFF"/>
                </a:solidFill>
              </a:rPr>
              <a:t>als</a:t>
            </a:r>
            <a:r>
              <a:rPr lang="en-US" sz="1800" dirty="0">
                <a:solidFill>
                  <a:srgbClr val="FFFFFF"/>
                </a:solidFill>
              </a:rPr>
              <a:t> de auto </a:t>
            </a:r>
            <a:r>
              <a:rPr lang="en-US" sz="1800" dirty="0" err="1">
                <a:solidFill>
                  <a:srgbClr val="FFFFFF"/>
                </a:solidFill>
              </a:rPr>
              <a:t>rijd</a:t>
            </a:r>
            <a:r>
              <a:rPr lang="en-US" sz="1800" dirty="0">
                <a:solidFill>
                  <a:srgbClr val="FFFFFF"/>
                </a:solidFill>
              </a:rPr>
              <a:t> </a:t>
            </a:r>
            <a:r>
              <a:rPr lang="en-US" sz="1800" dirty="0" err="1">
                <a:solidFill>
                  <a:srgbClr val="FFFFFF"/>
                </a:solidFill>
              </a:rPr>
              <a:t>en</a:t>
            </a:r>
            <a:r>
              <a:rPr lang="en-US" sz="1800" dirty="0">
                <a:solidFill>
                  <a:srgbClr val="FFFFFF"/>
                </a:solidFill>
              </a:rPr>
              <a:t> </a:t>
            </a:r>
            <a:r>
              <a:rPr lang="en-US" sz="1800" dirty="0" err="1">
                <a:solidFill>
                  <a:srgbClr val="FFFFFF"/>
                </a:solidFill>
              </a:rPr>
              <a:t>geen</a:t>
            </a:r>
            <a:r>
              <a:rPr lang="en-US" sz="1800" dirty="0">
                <a:solidFill>
                  <a:srgbClr val="FFFFFF"/>
                </a:solidFill>
              </a:rPr>
              <a:t> </a:t>
            </a:r>
            <a:r>
              <a:rPr lang="en-US" sz="1800" dirty="0" err="1">
                <a:solidFill>
                  <a:srgbClr val="FFFFFF"/>
                </a:solidFill>
              </a:rPr>
              <a:t>problemen</a:t>
            </a:r>
            <a:r>
              <a:rPr lang="en-US" sz="1800" dirty="0">
                <a:solidFill>
                  <a:srgbClr val="FFFFFF"/>
                </a:solidFill>
              </a:rPr>
              <a:t> </a:t>
            </a:r>
            <a:r>
              <a:rPr lang="en-US" sz="1800" dirty="0" err="1">
                <a:solidFill>
                  <a:srgbClr val="FFFFFF"/>
                </a:solidFill>
              </a:rPr>
              <a:t>toont</a:t>
            </a:r>
            <a:endParaRPr lang="en-US" sz="1800" dirty="0">
              <a:solidFill>
                <a:srgbClr val="FFFFFF"/>
              </a:solidFill>
            </a:endParaRPr>
          </a:p>
          <a:p>
            <a:r>
              <a:rPr lang="en-US" sz="1800" dirty="0" err="1">
                <a:solidFill>
                  <a:srgbClr val="FFFFFF"/>
                </a:solidFill>
              </a:rPr>
              <a:t>Oranje</a:t>
            </a:r>
            <a:r>
              <a:rPr lang="en-US" sz="1800" dirty="0">
                <a:solidFill>
                  <a:srgbClr val="FFFFFF"/>
                </a:solidFill>
              </a:rPr>
              <a:t> led </a:t>
            </a:r>
            <a:r>
              <a:rPr lang="en-US" sz="1800" dirty="0" err="1">
                <a:solidFill>
                  <a:srgbClr val="FFFFFF"/>
                </a:solidFill>
              </a:rPr>
              <a:t>bij</a:t>
            </a:r>
            <a:r>
              <a:rPr lang="en-US" sz="1800" dirty="0">
                <a:solidFill>
                  <a:srgbClr val="FFFFFF"/>
                </a:solidFill>
              </a:rPr>
              <a:t> </a:t>
            </a:r>
            <a:r>
              <a:rPr lang="en-US" sz="1800" dirty="0" err="1">
                <a:solidFill>
                  <a:srgbClr val="FFFFFF"/>
                </a:solidFill>
              </a:rPr>
              <a:t>een</a:t>
            </a:r>
            <a:r>
              <a:rPr lang="en-US" sz="1800" dirty="0">
                <a:solidFill>
                  <a:srgbClr val="FFFFFF"/>
                </a:solidFill>
              </a:rPr>
              <a:t> </a:t>
            </a:r>
            <a:r>
              <a:rPr lang="en-US" sz="1800" dirty="0" err="1">
                <a:solidFill>
                  <a:srgbClr val="FFFFFF"/>
                </a:solidFill>
              </a:rPr>
              <a:t>opstakel</a:t>
            </a:r>
            <a:r>
              <a:rPr lang="en-US" sz="1800" dirty="0">
                <a:solidFill>
                  <a:srgbClr val="FFFFFF"/>
                </a:solidFill>
              </a:rPr>
              <a:t> / stop </a:t>
            </a:r>
            <a:r>
              <a:rPr lang="en-US" sz="1800" dirty="0" err="1">
                <a:solidFill>
                  <a:srgbClr val="FFFFFF"/>
                </a:solidFill>
              </a:rPr>
              <a:t>lijn</a:t>
            </a:r>
            <a:endParaRPr lang="en-US" sz="1800" dirty="0">
              <a:solidFill>
                <a:srgbClr val="FFFFFF"/>
              </a:solidFill>
            </a:endParaRPr>
          </a:p>
          <a:p>
            <a:r>
              <a:rPr lang="en-US" sz="1800" dirty="0">
                <a:solidFill>
                  <a:srgbClr val="FFFFFF"/>
                </a:solidFill>
              </a:rPr>
              <a:t>Rode led </a:t>
            </a:r>
            <a:r>
              <a:rPr lang="en-US" sz="1800" dirty="0" err="1">
                <a:solidFill>
                  <a:srgbClr val="FFFFFF"/>
                </a:solidFill>
              </a:rPr>
              <a:t>als</a:t>
            </a:r>
            <a:r>
              <a:rPr lang="en-US" sz="1800" dirty="0">
                <a:solidFill>
                  <a:srgbClr val="FFFFFF"/>
                </a:solidFill>
              </a:rPr>
              <a:t> het </a:t>
            </a:r>
            <a:r>
              <a:rPr lang="en-US" sz="1800" dirty="0" err="1">
                <a:solidFill>
                  <a:srgbClr val="FFFFFF"/>
                </a:solidFill>
              </a:rPr>
              <a:t>auto’tje</a:t>
            </a:r>
            <a:r>
              <a:rPr lang="en-US" sz="1800" dirty="0">
                <a:solidFill>
                  <a:srgbClr val="FFFFFF"/>
                </a:solidFill>
              </a:rPr>
              <a:t> de </a:t>
            </a:r>
            <a:r>
              <a:rPr lang="en-US" sz="1800" dirty="0" err="1">
                <a:solidFill>
                  <a:srgbClr val="FFFFFF"/>
                </a:solidFill>
              </a:rPr>
              <a:t>lijn</a:t>
            </a:r>
            <a:r>
              <a:rPr lang="en-US" sz="1800" dirty="0">
                <a:solidFill>
                  <a:srgbClr val="FFFFFF"/>
                </a:solidFill>
              </a:rPr>
              <a:t> </a:t>
            </a:r>
            <a:r>
              <a:rPr lang="en-US" sz="1800" dirty="0" err="1">
                <a:solidFill>
                  <a:srgbClr val="FFFFFF"/>
                </a:solidFill>
              </a:rPr>
              <a:t>kwijt</a:t>
            </a:r>
            <a:r>
              <a:rPr lang="en-US" sz="1800" dirty="0">
                <a:solidFill>
                  <a:srgbClr val="FFFFFF"/>
                </a:solidFill>
              </a:rPr>
              <a:t> is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Tijdelijke aanduiding voor inhoud 4">
            <a:extLst>
              <a:ext uri="{FF2B5EF4-FFF2-40B4-BE49-F238E27FC236}">
                <a16:creationId xmlns:a16="http://schemas.microsoft.com/office/drawing/2014/main" id="{35419B85-792D-448B-B8C1-4865DF5C4463}"/>
              </a:ext>
            </a:extLst>
          </p:cNvPr>
          <p:cNvPicPr>
            <a:picLocks noChangeAspect="1"/>
          </p:cNvPicPr>
          <p:nvPr/>
        </p:nvPicPr>
        <p:blipFill>
          <a:blip r:embed="rId3"/>
          <a:stretch>
            <a:fillRect/>
          </a:stretch>
        </p:blipFill>
        <p:spPr>
          <a:xfrm>
            <a:off x="4711778" y="2203375"/>
            <a:ext cx="6844045" cy="2446745"/>
          </a:xfrm>
          <a:prstGeom prst="rect">
            <a:avLst/>
          </a:prstGeom>
        </p:spPr>
      </p:pic>
    </p:spTree>
    <p:extLst>
      <p:ext uri="{BB962C8B-B14F-4D97-AF65-F5344CB8AC3E}">
        <p14:creationId xmlns:p14="http://schemas.microsoft.com/office/powerpoint/2010/main" val="125522860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5801F-8A5D-4917-9D22-D91DF21874C5}"/>
              </a:ext>
            </a:extLst>
          </p:cNvPr>
          <p:cNvSpPr>
            <a:spLocks noGrp="1"/>
          </p:cNvSpPr>
          <p:nvPr>
            <p:ph type="title"/>
          </p:nvPr>
        </p:nvSpPr>
        <p:spPr/>
        <p:txBody>
          <a:bodyPr/>
          <a:lstStyle/>
          <a:p>
            <a:r>
              <a:rPr lang="nl-NL" dirty="0"/>
              <a:t>Video	</a:t>
            </a:r>
          </a:p>
        </p:txBody>
      </p:sp>
      <p:sp>
        <p:nvSpPr>
          <p:cNvPr id="3" name="Tijdelijke aanduiding voor inhoud 2">
            <a:extLst>
              <a:ext uri="{FF2B5EF4-FFF2-40B4-BE49-F238E27FC236}">
                <a16:creationId xmlns:a16="http://schemas.microsoft.com/office/drawing/2014/main" id="{2D59863A-2040-423F-918E-2E605493E3BA}"/>
              </a:ext>
            </a:extLst>
          </p:cNvPr>
          <p:cNvSpPr>
            <a:spLocks noGrp="1"/>
          </p:cNvSpPr>
          <p:nvPr>
            <p:ph idx="1"/>
          </p:nvPr>
        </p:nvSpPr>
        <p:spPr/>
        <p:txBody>
          <a:bodyPr/>
          <a:lstStyle/>
          <a:p>
            <a:r>
              <a:rPr lang="nl-NL" dirty="0"/>
              <a:t>https://youtu.be/Oq5SqPpeIso</a:t>
            </a:r>
          </a:p>
        </p:txBody>
      </p:sp>
    </p:spTree>
    <p:extLst>
      <p:ext uri="{BB962C8B-B14F-4D97-AF65-F5344CB8AC3E}">
        <p14:creationId xmlns:p14="http://schemas.microsoft.com/office/powerpoint/2010/main" val="70021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4916A-6DD6-4425-8006-5EE9479BB9A6}"/>
              </a:ext>
            </a:extLst>
          </p:cNvPr>
          <p:cNvSpPr>
            <a:spLocks noGrp="1"/>
          </p:cNvSpPr>
          <p:nvPr>
            <p:ph type="title"/>
          </p:nvPr>
        </p:nvSpPr>
        <p:spPr/>
        <p:txBody>
          <a:bodyPr/>
          <a:lstStyle/>
          <a:p>
            <a:r>
              <a:rPr lang="nl-NL" dirty="0" err="1"/>
              <a:t>github</a:t>
            </a:r>
            <a:endParaRPr lang="nl-NL" dirty="0"/>
          </a:p>
        </p:txBody>
      </p:sp>
      <p:sp>
        <p:nvSpPr>
          <p:cNvPr id="3" name="Tijdelijke aanduiding voor inhoud 2">
            <a:extLst>
              <a:ext uri="{FF2B5EF4-FFF2-40B4-BE49-F238E27FC236}">
                <a16:creationId xmlns:a16="http://schemas.microsoft.com/office/drawing/2014/main" id="{19B69927-141B-48F8-9EC2-8D989783684B}"/>
              </a:ext>
            </a:extLst>
          </p:cNvPr>
          <p:cNvSpPr>
            <a:spLocks noGrp="1"/>
          </p:cNvSpPr>
          <p:nvPr>
            <p:ph idx="1"/>
          </p:nvPr>
        </p:nvSpPr>
        <p:spPr/>
        <p:txBody>
          <a:bodyPr/>
          <a:lstStyle/>
          <a:p>
            <a:r>
              <a:rPr lang="nl-NL"/>
              <a:t>https://github.com/VincentLeYs/IOT-project</a:t>
            </a:r>
          </a:p>
        </p:txBody>
      </p:sp>
    </p:spTree>
    <p:extLst>
      <p:ext uri="{BB962C8B-B14F-4D97-AF65-F5344CB8AC3E}">
        <p14:creationId xmlns:p14="http://schemas.microsoft.com/office/powerpoint/2010/main" val="160252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4885B0-F2D6-45BE-8A62-6BB82DDE2F7C}"/>
              </a:ext>
            </a:extLst>
          </p:cNvPr>
          <p:cNvSpPr>
            <a:spLocks noGrp="1"/>
          </p:cNvSpPr>
          <p:nvPr>
            <p:ph type="title"/>
          </p:nvPr>
        </p:nvSpPr>
        <p:spPr/>
        <p:txBody>
          <a:bodyPr/>
          <a:lstStyle/>
          <a:p>
            <a:r>
              <a:rPr lang="nl-NL" dirty="0" err="1"/>
              <a:t>description</a:t>
            </a:r>
            <a:endParaRPr lang="nl-NL" dirty="0"/>
          </a:p>
        </p:txBody>
      </p:sp>
      <p:sp>
        <p:nvSpPr>
          <p:cNvPr id="3" name="Tijdelijke aanduiding voor inhoud 2">
            <a:extLst>
              <a:ext uri="{FF2B5EF4-FFF2-40B4-BE49-F238E27FC236}">
                <a16:creationId xmlns:a16="http://schemas.microsoft.com/office/drawing/2014/main" id="{B67A6E2E-DE97-4F71-BA1A-7D9482EE80A5}"/>
              </a:ext>
            </a:extLst>
          </p:cNvPr>
          <p:cNvSpPr>
            <a:spLocks noGrp="1"/>
          </p:cNvSpPr>
          <p:nvPr>
            <p:ph idx="1"/>
          </p:nvPr>
        </p:nvSpPr>
        <p:spPr/>
        <p:txBody>
          <a:bodyPr>
            <a:normAutofit fontScale="92500"/>
          </a:bodyPr>
          <a:lstStyle/>
          <a:p>
            <a:r>
              <a:rPr lang="en-US" dirty="0"/>
              <a:t>Optionally, they also want to control the carts remotely, for this they could take over the function of the push button with an app. It is of course also important that the carts do not collide, for this there will always be a minimum distance of 1.5m between the carts. If a cart notices that it is getting too close to the previous cart, stop it and only continue driving if the previous cart continues to drive. The carts are also equipped with LED signaling. With this signage, the personnel in the control room can see on cameras if a problem occurs. A green LED will illuminate if there are no problems, a red LED will illuminate if the cart has lost its line.</a:t>
            </a:r>
            <a:endParaRPr lang="nl-NL" dirty="0"/>
          </a:p>
        </p:txBody>
      </p:sp>
    </p:spTree>
    <p:extLst>
      <p:ext uri="{BB962C8B-B14F-4D97-AF65-F5344CB8AC3E}">
        <p14:creationId xmlns:p14="http://schemas.microsoft.com/office/powerpoint/2010/main" val="399676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D902-3603-4230-9120-1BBEB17648BE}"/>
              </a:ext>
            </a:extLst>
          </p:cNvPr>
          <p:cNvSpPr>
            <a:spLocks noGrp="1"/>
          </p:cNvSpPr>
          <p:nvPr>
            <p:ph type="title"/>
          </p:nvPr>
        </p:nvSpPr>
        <p:spPr/>
        <p:txBody>
          <a:bodyPr/>
          <a:lstStyle/>
          <a:p>
            <a:r>
              <a:rPr lang="nl-NL" dirty="0" err="1"/>
              <a:t>requirements</a:t>
            </a:r>
            <a:endParaRPr lang="nl-NL" dirty="0"/>
          </a:p>
        </p:txBody>
      </p:sp>
      <p:sp>
        <p:nvSpPr>
          <p:cNvPr id="3" name="Tijdelijke aanduiding voor inhoud 2">
            <a:extLst>
              <a:ext uri="{FF2B5EF4-FFF2-40B4-BE49-F238E27FC236}">
                <a16:creationId xmlns:a16="http://schemas.microsoft.com/office/drawing/2014/main" id="{D43EA033-9AEC-4A3C-A519-E68CB314469B}"/>
              </a:ext>
            </a:extLst>
          </p:cNvPr>
          <p:cNvSpPr>
            <a:spLocks noGrp="1"/>
          </p:cNvSpPr>
          <p:nvPr>
            <p:ph idx="1"/>
          </p:nvPr>
        </p:nvSpPr>
        <p:spPr/>
        <p:txBody>
          <a:bodyPr/>
          <a:lstStyle/>
          <a:p>
            <a:pPr marL="0" indent="0">
              <a:buNone/>
            </a:pPr>
            <a:r>
              <a:rPr lang="en-US" dirty="0"/>
              <a:t>-The robot can autonomously follow a track indicated by a white line.</a:t>
            </a:r>
          </a:p>
          <a:p>
            <a:pPr marL="0" indent="0">
              <a:buNone/>
            </a:pPr>
            <a:r>
              <a:rPr lang="en-US" dirty="0"/>
              <a:t>-The robot must stop at a white cross line and can continue driving if:</a:t>
            </a:r>
          </a:p>
          <a:p>
            <a:r>
              <a:rPr lang="en-US" dirty="0"/>
              <a:t>The driver pushes the drive-through button</a:t>
            </a:r>
          </a:p>
          <a:p>
            <a:r>
              <a:rPr lang="en-US" dirty="0"/>
              <a:t>The carriage is stationary for 5 minutes.</a:t>
            </a:r>
          </a:p>
          <a:p>
            <a:r>
              <a:rPr lang="en-US" dirty="0"/>
              <a:t>Optional: if the control center activates the cart with the app</a:t>
            </a:r>
            <a:endParaRPr lang="nl-NL" dirty="0"/>
          </a:p>
        </p:txBody>
      </p:sp>
    </p:spTree>
    <p:extLst>
      <p:ext uri="{BB962C8B-B14F-4D97-AF65-F5344CB8AC3E}">
        <p14:creationId xmlns:p14="http://schemas.microsoft.com/office/powerpoint/2010/main" val="178397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C0DA9-482B-45E2-BDAF-944656C81539}"/>
              </a:ext>
            </a:extLst>
          </p:cNvPr>
          <p:cNvSpPr>
            <a:spLocks noGrp="1"/>
          </p:cNvSpPr>
          <p:nvPr>
            <p:ph type="title"/>
          </p:nvPr>
        </p:nvSpPr>
        <p:spPr/>
        <p:txBody>
          <a:bodyPr/>
          <a:lstStyle/>
          <a:p>
            <a:r>
              <a:rPr lang="nl-NL" dirty="0" err="1"/>
              <a:t>requirements</a:t>
            </a:r>
            <a:endParaRPr lang="nl-NL" dirty="0"/>
          </a:p>
        </p:txBody>
      </p:sp>
      <p:sp>
        <p:nvSpPr>
          <p:cNvPr id="3" name="Tijdelijke aanduiding voor inhoud 2">
            <a:extLst>
              <a:ext uri="{FF2B5EF4-FFF2-40B4-BE49-F238E27FC236}">
                <a16:creationId xmlns:a16="http://schemas.microsoft.com/office/drawing/2014/main" id="{EAA1E15A-4FD5-460A-918A-3BDACAC01175}"/>
              </a:ext>
            </a:extLst>
          </p:cNvPr>
          <p:cNvSpPr>
            <a:spLocks noGrp="1"/>
          </p:cNvSpPr>
          <p:nvPr>
            <p:ph idx="1"/>
          </p:nvPr>
        </p:nvSpPr>
        <p:spPr/>
        <p:txBody>
          <a:bodyPr/>
          <a:lstStyle/>
          <a:p>
            <a:pPr marL="0" indent="0">
              <a:buNone/>
            </a:pPr>
            <a:r>
              <a:rPr lang="en-US" dirty="0"/>
              <a:t>The cars must not collide</a:t>
            </a:r>
            <a:endParaRPr lang="nl-NL" dirty="0">
              <a:latin typeface="Arial" panose="020B0604020202020204" pitchFamily="34" charset="0"/>
            </a:endParaRPr>
          </a:p>
          <a:p>
            <a:r>
              <a:rPr lang="en-US" dirty="0"/>
              <a:t>if a cart is stationary, the carts behind will keep their distance and only continue when the cart passes in front of them.</a:t>
            </a:r>
            <a:endParaRPr lang="nl-NL" dirty="0">
              <a:latin typeface="Arial" panose="020B0604020202020204" pitchFamily="34" charset="0"/>
            </a:endParaRPr>
          </a:p>
          <a:p>
            <a:pPr marL="0" indent="0">
              <a:buNone/>
            </a:pPr>
            <a:r>
              <a:rPr lang="en-US" dirty="0"/>
              <a:t>If problems occur with a cart, it will be forced to stop and report this to the control center by means of LED signaling on the cart.</a:t>
            </a:r>
            <a:endParaRPr lang="nl-NL" dirty="0"/>
          </a:p>
        </p:txBody>
      </p:sp>
    </p:spTree>
    <p:extLst>
      <p:ext uri="{BB962C8B-B14F-4D97-AF65-F5344CB8AC3E}">
        <p14:creationId xmlns:p14="http://schemas.microsoft.com/office/powerpoint/2010/main" val="151629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4" name="Rectangle 7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el 1">
            <a:extLst>
              <a:ext uri="{FF2B5EF4-FFF2-40B4-BE49-F238E27FC236}">
                <a16:creationId xmlns:a16="http://schemas.microsoft.com/office/drawing/2014/main" id="{0D531E0D-4014-482A-AB26-C2494386131C}"/>
              </a:ext>
            </a:extLst>
          </p:cNvPr>
          <p:cNvSpPr>
            <a:spLocks noGrp="1"/>
          </p:cNvSpPr>
          <p:nvPr>
            <p:ph type="title"/>
          </p:nvPr>
        </p:nvSpPr>
        <p:spPr>
          <a:xfrm>
            <a:off x="4996697" y="618518"/>
            <a:ext cx="6050713" cy="1478570"/>
          </a:xfrm>
        </p:spPr>
        <p:txBody>
          <a:bodyPr>
            <a:normAutofit/>
          </a:bodyPr>
          <a:lstStyle/>
          <a:p>
            <a:r>
              <a:rPr lang="en-US" dirty="0"/>
              <a:t>Signaling in case of problems</a:t>
            </a:r>
            <a:endParaRPr lang="nl-NL" dirty="0"/>
          </a:p>
        </p:txBody>
      </p:sp>
      <p:pic>
        <p:nvPicPr>
          <p:cNvPr id="5" name="Afbeelding 4">
            <a:extLst>
              <a:ext uri="{FF2B5EF4-FFF2-40B4-BE49-F238E27FC236}">
                <a16:creationId xmlns:a16="http://schemas.microsoft.com/office/drawing/2014/main" id="{3768EF03-B335-48B4-A1EF-9E711F2FE235}"/>
              </a:ext>
            </a:extLst>
          </p:cNvPr>
          <p:cNvPicPr>
            <a:picLocks noChangeAspect="1"/>
          </p:cNvPicPr>
          <p:nvPr/>
        </p:nvPicPr>
        <p:blipFill rotWithShape="1">
          <a:blip r:embed="rId4"/>
          <a:srcRect l="5870" r="4005"/>
          <a:stretch/>
        </p:blipFill>
        <p:spPr>
          <a:xfrm>
            <a:off x="-5597" y="10"/>
            <a:ext cx="4635583" cy="6857990"/>
          </a:xfrm>
          <a:prstGeom prst="rect">
            <a:avLst/>
          </a:prstGeom>
        </p:spPr>
      </p:pic>
      <p:grpSp>
        <p:nvGrpSpPr>
          <p:cNvPr id="77" name="Group 7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8" name="Rectangle 7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Rectangle 8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Rectangle 10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11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Tijdelijke aanduiding voor inhoud 2">
            <a:extLst>
              <a:ext uri="{FF2B5EF4-FFF2-40B4-BE49-F238E27FC236}">
                <a16:creationId xmlns:a16="http://schemas.microsoft.com/office/drawing/2014/main" id="{E11D7C69-8C7C-4890-903A-8ED2F183F492}"/>
              </a:ext>
            </a:extLst>
          </p:cNvPr>
          <p:cNvSpPr>
            <a:spLocks noGrp="1"/>
          </p:cNvSpPr>
          <p:nvPr>
            <p:ph idx="1"/>
          </p:nvPr>
        </p:nvSpPr>
        <p:spPr>
          <a:xfrm>
            <a:off x="4968958" y="2249487"/>
            <a:ext cx="6078453" cy="3541714"/>
          </a:xfrm>
        </p:spPr>
        <p:txBody>
          <a:bodyPr>
            <a:normAutofit/>
          </a:bodyPr>
          <a:lstStyle/>
          <a:p>
            <a:r>
              <a:rPr lang="nl-NL" dirty="0"/>
              <a:t>Green LED: No </a:t>
            </a:r>
            <a:r>
              <a:rPr lang="nl-NL" dirty="0" err="1"/>
              <a:t>problems</a:t>
            </a:r>
            <a:endParaRPr lang="nl-NL" dirty="0"/>
          </a:p>
        </p:txBody>
      </p:sp>
    </p:spTree>
    <p:extLst>
      <p:ext uri="{BB962C8B-B14F-4D97-AF65-F5344CB8AC3E}">
        <p14:creationId xmlns:p14="http://schemas.microsoft.com/office/powerpoint/2010/main" val="30346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el 1">
            <a:extLst>
              <a:ext uri="{FF2B5EF4-FFF2-40B4-BE49-F238E27FC236}">
                <a16:creationId xmlns:a16="http://schemas.microsoft.com/office/drawing/2014/main" id="{378069C3-5AA7-4AB7-87DC-B1D5C69E5B01}"/>
              </a:ext>
            </a:extLst>
          </p:cNvPr>
          <p:cNvSpPr>
            <a:spLocks noGrp="1"/>
          </p:cNvSpPr>
          <p:nvPr>
            <p:ph type="title"/>
          </p:nvPr>
        </p:nvSpPr>
        <p:spPr>
          <a:xfrm>
            <a:off x="4996697" y="618518"/>
            <a:ext cx="6050713" cy="1478570"/>
          </a:xfrm>
        </p:spPr>
        <p:txBody>
          <a:bodyPr>
            <a:normAutofit/>
          </a:bodyPr>
          <a:lstStyle/>
          <a:p>
            <a:r>
              <a:rPr lang="en-US" dirty="0"/>
              <a:t>Signaling in case of problems</a:t>
            </a:r>
            <a:endParaRPr lang="nl-NL" dirty="0"/>
          </a:p>
        </p:txBody>
      </p:sp>
      <p:pic>
        <p:nvPicPr>
          <p:cNvPr id="5" name="Afbeelding 4">
            <a:extLst>
              <a:ext uri="{FF2B5EF4-FFF2-40B4-BE49-F238E27FC236}">
                <a16:creationId xmlns:a16="http://schemas.microsoft.com/office/drawing/2014/main" id="{0C85F8F4-BD41-4E82-8032-CA5A81797405}"/>
              </a:ext>
            </a:extLst>
          </p:cNvPr>
          <p:cNvPicPr>
            <a:picLocks noChangeAspect="1"/>
          </p:cNvPicPr>
          <p:nvPr/>
        </p:nvPicPr>
        <p:blipFill rotWithShape="1">
          <a:blip r:embed="rId4"/>
          <a:srcRect l="7935" r="1940"/>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Tijdelijke aanduiding voor inhoud 2">
            <a:extLst>
              <a:ext uri="{FF2B5EF4-FFF2-40B4-BE49-F238E27FC236}">
                <a16:creationId xmlns:a16="http://schemas.microsoft.com/office/drawing/2014/main" id="{199CEF95-6F7D-4888-A481-F8695FDA9B44}"/>
              </a:ext>
            </a:extLst>
          </p:cNvPr>
          <p:cNvSpPr>
            <a:spLocks noGrp="1"/>
          </p:cNvSpPr>
          <p:nvPr>
            <p:ph idx="1"/>
          </p:nvPr>
        </p:nvSpPr>
        <p:spPr>
          <a:xfrm>
            <a:off x="4968958" y="2249487"/>
            <a:ext cx="6078453" cy="3541714"/>
          </a:xfrm>
        </p:spPr>
        <p:txBody>
          <a:bodyPr>
            <a:normAutofit/>
          </a:bodyPr>
          <a:lstStyle/>
          <a:p>
            <a:r>
              <a:rPr lang="en-US" dirty="0"/>
              <a:t>Orange LED: obstacle (cart or other)</a:t>
            </a:r>
            <a:endParaRPr lang="nl-NL" dirty="0"/>
          </a:p>
        </p:txBody>
      </p:sp>
    </p:spTree>
    <p:extLst>
      <p:ext uri="{BB962C8B-B14F-4D97-AF65-F5344CB8AC3E}">
        <p14:creationId xmlns:p14="http://schemas.microsoft.com/office/powerpoint/2010/main" val="35322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el 1">
            <a:extLst>
              <a:ext uri="{FF2B5EF4-FFF2-40B4-BE49-F238E27FC236}">
                <a16:creationId xmlns:a16="http://schemas.microsoft.com/office/drawing/2014/main" id="{22A12585-1010-463F-B3F4-C86807482527}"/>
              </a:ext>
            </a:extLst>
          </p:cNvPr>
          <p:cNvSpPr>
            <a:spLocks noGrp="1"/>
          </p:cNvSpPr>
          <p:nvPr>
            <p:ph type="title"/>
          </p:nvPr>
        </p:nvSpPr>
        <p:spPr>
          <a:xfrm>
            <a:off x="4996697" y="618518"/>
            <a:ext cx="6050713" cy="1478570"/>
          </a:xfrm>
        </p:spPr>
        <p:txBody>
          <a:bodyPr>
            <a:normAutofit/>
          </a:bodyPr>
          <a:lstStyle/>
          <a:p>
            <a:r>
              <a:rPr lang="en-US" dirty="0"/>
              <a:t>Signaling in case of problems</a:t>
            </a:r>
            <a:endParaRPr lang="nl-NL" dirty="0"/>
          </a:p>
        </p:txBody>
      </p:sp>
      <p:pic>
        <p:nvPicPr>
          <p:cNvPr id="5" name="Afbeelding 4">
            <a:extLst>
              <a:ext uri="{FF2B5EF4-FFF2-40B4-BE49-F238E27FC236}">
                <a16:creationId xmlns:a16="http://schemas.microsoft.com/office/drawing/2014/main" id="{CC737A1E-484F-43A3-8D03-3F2284D0EBD9}"/>
              </a:ext>
            </a:extLst>
          </p:cNvPr>
          <p:cNvPicPr>
            <a:picLocks noChangeAspect="1"/>
          </p:cNvPicPr>
          <p:nvPr/>
        </p:nvPicPr>
        <p:blipFill rotWithShape="1">
          <a:blip r:embed="rId4"/>
          <a:srcRect l="6391" r="3484"/>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Tijdelijke aanduiding voor inhoud 2">
            <a:extLst>
              <a:ext uri="{FF2B5EF4-FFF2-40B4-BE49-F238E27FC236}">
                <a16:creationId xmlns:a16="http://schemas.microsoft.com/office/drawing/2014/main" id="{DD8AA793-24AE-4183-91D7-21D402BAAE44}"/>
              </a:ext>
            </a:extLst>
          </p:cNvPr>
          <p:cNvSpPr>
            <a:spLocks noGrp="1"/>
          </p:cNvSpPr>
          <p:nvPr>
            <p:ph idx="1"/>
          </p:nvPr>
        </p:nvSpPr>
        <p:spPr>
          <a:xfrm>
            <a:off x="4968958" y="2249487"/>
            <a:ext cx="6078453" cy="3541714"/>
          </a:xfrm>
        </p:spPr>
        <p:txBody>
          <a:bodyPr>
            <a:normAutofit/>
          </a:bodyPr>
          <a:lstStyle/>
          <a:p>
            <a:r>
              <a:rPr lang="nl-NL" dirty="0"/>
              <a:t>Red LED: Lost line</a:t>
            </a:r>
          </a:p>
        </p:txBody>
      </p:sp>
    </p:spTree>
    <p:extLst>
      <p:ext uri="{BB962C8B-B14F-4D97-AF65-F5344CB8AC3E}">
        <p14:creationId xmlns:p14="http://schemas.microsoft.com/office/powerpoint/2010/main" val="186236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1C08C0-DF51-4D59-A4E1-77694A0BD728}"/>
              </a:ext>
            </a:extLst>
          </p:cNvPr>
          <p:cNvSpPr>
            <a:spLocks noGrp="1"/>
          </p:cNvSpPr>
          <p:nvPr>
            <p:ph type="title"/>
          </p:nvPr>
        </p:nvSpPr>
        <p:spPr/>
        <p:txBody>
          <a:bodyPr/>
          <a:lstStyle/>
          <a:p>
            <a:r>
              <a:rPr lang="nl-NL" dirty="0" err="1"/>
              <a:t>What</a:t>
            </a:r>
            <a:r>
              <a:rPr lang="nl-NL" dirty="0"/>
              <a:t> </a:t>
            </a:r>
            <a:r>
              <a:rPr lang="nl-NL" dirty="0" err="1"/>
              <a:t>to</a:t>
            </a:r>
            <a:r>
              <a:rPr lang="nl-NL" dirty="0"/>
              <a:t> </a:t>
            </a:r>
            <a:r>
              <a:rPr lang="nl-NL" dirty="0" err="1"/>
              <a:t>expect</a:t>
            </a:r>
            <a:r>
              <a:rPr lang="nl-NL" dirty="0"/>
              <a:t> Mercedes-Benz</a:t>
            </a:r>
          </a:p>
        </p:txBody>
      </p:sp>
      <p:sp>
        <p:nvSpPr>
          <p:cNvPr id="3" name="Tijdelijke aanduiding voor inhoud 2">
            <a:extLst>
              <a:ext uri="{FF2B5EF4-FFF2-40B4-BE49-F238E27FC236}">
                <a16:creationId xmlns:a16="http://schemas.microsoft.com/office/drawing/2014/main" id="{415D7F3F-E46E-4641-8103-82CF032DF4B0}"/>
              </a:ext>
            </a:extLst>
          </p:cNvPr>
          <p:cNvSpPr>
            <a:spLocks noGrp="1"/>
          </p:cNvSpPr>
          <p:nvPr>
            <p:ph idx="1"/>
          </p:nvPr>
        </p:nvSpPr>
        <p:spPr/>
        <p:txBody>
          <a:bodyPr/>
          <a:lstStyle/>
          <a:p>
            <a:pPr>
              <a:buFontTx/>
              <a:buChar char="-"/>
            </a:pPr>
            <a:r>
              <a:rPr lang="en-US" dirty="0"/>
              <a:t>A brief description of the hardware used</a:t>
            </a:r>
          </a:p>
          <a:p>
            <a:r>
              <a:rPr lang="en-US" dirty="0"/>
              <a:t>Files to produce the housing</a:t>
            </a:r>
          </a:p>
          <a:p>
            <a:r>
              <a:rPr lang="nl-NL" dirty="0"/>
              <a:t>Electronics </a:t>
            </a:r>
            <a:r>
              <a:rPr lang="nl-NL" dirty="0" err="1"/>
              <a:t>components</a:t>
            </a:r>
            <a:endParaRPr lang="en-US" dirty="0"/>
          </a:p>
          <a:p>
            <a:r>
              <a:rPr lang="nl-NL" dirty="0"/>
              <a:t>Schematics </a:t>
            </a:r>
            <a:r>
              <a:rPr lang="nl-NL" dirty="0" err="1"/>
              <a:t>and</a:t>
            </a:r>
            <a:r>
              <a:rPr lang="nl-NL" dirty="0"/>
              <a:t> PCB</a:t>
            </a:r>
          </a:p>
          <a:p>
            <a:pPr>
              <a:buFontTx/>
              <a:buChar char="-"/>
            </a:pPr>
            <a:r>
              <a:rPr lang="nl-NL" b="0" i="0" dirty="0">
                <a:effectLst/>
                <a:latin typeface="Arial" panose="020B0604020202020204" pitchFamily="34" charset="0"/>
              </a:rPr>
              <a:t>Gedocumenteerde code</a:t>
            </a:r>
          </a:p>
          <a:p>
            <a:pPr>
              <a:buFontTx/>
              <a:buChar char="-"/>
            </a:pPr>
            <a:r>
              <a:rPr lang="en-US" dirty="0"/>
              <a:t>Brief description of how they can produce these carts themselves</a:t>
            </a:r>
            <a:endParaRPr lang="nl-NL" dirty="0">
              <a:latin typeface="Arial" panose="020B0604020202020204" pitchFamily="34" charset="0"/>
            </a:endParaRPr>
          </a:p>
          <a:p>
            <a:pPr marL="0" indent="0">
              <a:buNone/>
            </a:pPr>
            <a:endParaRPr lang="nl-NL" dirty="0"/>
          </a:p>
        </p:txBody>
      </p:sp>
    </p:spTree>
    <p:extLst>
      <p:ext uri="{BB962C8B-B14F-4D97-AF65-F5344CB8AC3E}">
        <p14:creationId xmlns:p14="http://schemas.microsoft.com/office/powerpoint/2010/main" val="1925823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824</Words>
  <Application>Microsoft Office PowerPoint</Application>
  <PresentationFormat>Breedbeeld</PresentationFormat>
  <Paragraphs>64</Paragraphs>
  <Slides>22</Slides>
  <Notes>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22</vt:i4>
      </vt:variant>
    </vt:vector>
  </HeadingPairs>
  <TitlesOfParts>
    <vt:vector size="25" baseType="lpstr">
      <vt:lpstr>Arial</vt:lpstr>
      <vt:lpstr>Tw Cen MT</vt:lpstr>
      <vt:lpstr>Circuit</vt:lpstr>
      <vt:lpstr>Iot project: self-driving car</vt:lpstr>
      <vt:lpstr>description</vt:lpstr>
      <vt:lpstr>description</vt:lpstr>
      <vt:lpstr>requirements</vt:lpstr>
      <vt:lpstr>requirements</vt:lpstr>
      <vt:lpstr>Signaling in case of problems</vt:lpstr>
      <vt:lpstr>Signaling in case of problems</vt:lpstr>
      <vt:lpstr>Signaling in case of problems</vt:lpstr>
      <vt:lpstr>What to expect Mercedes-Benz</vt:lpstr>
      <vt:lpstr>Succession</vt:lpstr>
      <vt:lpstr>Succession</vt:lpstr>
      <vt:lpstr>Ik heb een kit gekocht ter waarde van 39,99 euro waar ik mijn arduino uno op kan aansluiten.</vt:lpstr>
      <vt:lpstr>Bij de kit is er een tutorial bij om het voertuig te monteren.</vt:lpstr>
      <vt:lpstr>aansturing</vt:lpstr>
      <vt:lpstr>Code </vt:lpstr>
      <vt:lpstr>Code </vt:lpstr>
      <vt:lpstr>code</vt:lpstr>
      <vt:lpstr>code</vt:lpstr>
      <vt:lpstr>code</vt:lpstr>
      <vt:lpstr>code</vt:lpstr>
      <vt:lpstr>Video </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following robot</dc:title>
  <dc:creator>vincent leys</dc:creator>
  <cp:lastModifiedBy>vincent leys</cp:lastModifiedBy>
  <cp:revision>15</cp:revision>
  <dcterms:created xsi:type="dcterms:W3CDTF">2021-05-30T13:53:54Z</dcterms:created>
  <dcterms:modified xsi:type="dcterms:W3CDTF">2021-05-31T12:40:10Z</dcterms:modified>
</cp:coreProperties>
</file>